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5"/>
    <p:restoredTop sz="94666"/>
  </p:normalViewPr>
  <p:slideViewPr>
    <p:cSldViewPr snapToGrid="0">
      <p:cViewPr varScale="1">
        <p:scale>
          <a:sx n="115" d="100"/>
          <a:sy n="115" d="100"/>
        </p:scale>
        <p:origin x="4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C3D4F0-C6BA-4242-891C-AC605580711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590EA0-2C56-4482-B463-126B8CCE8ABA}">
      <dgm:prSet/>
      <dgm:spPr/>
      <dgm:t>
        <a:bodyPr/>
        <a:lstStyle/>
        <a:p>
          <a:pPr>
            <a:lnSpc>
              <a:spcPct val="100000"/>
            </a:lnSpc>
          </a:pPr>
          <a:r>
            <a:rPr lang="en-US"/>
            <a:t>Dashboards published to Tableau Public are </a:t>
          </a:r>
          <a:r>
            <a:rPr lang="en-US" b="1"/>
            <a:t>visible to everyone</a:t>
          </a:r>
          <a:endParaRPr lang="en-US"/>
        </a:p>
      </dgm:t>
    </dgm:pt>
    <dgm:pt modelId="{35E6691E-D979-4787-AD98-8D6EF4E4075F}" type="parTrans" cxnId="{00977B9F-9A0E-4FEB-AED1-38644ED034B7}">
      <dgm:prSet/>
      <dgm:spPr/>
      <dgm:t>
        <a:bodyPr/>
        <a:lstStyle/>
        <a:p>
          <a:endParaRPr lang="en-US"/>
        </a:p>
      </dgm:t>
    </dgm:pt>
    <dgm:pt modelId="{EC9F7994-C2E3-4BA8-908B-1D4D4133FDBB}" type="sibTrans" cxnId="{00977B9F-9A0E-4FEB-AED1-38644ED034B7}">
      <dgm:prSet/>
      <dgm:spPr/>
      <dgm:t>
        <a:bodyPr/>
        <a:lstStyle/>
        <a:p>
          <a:endParaRPr lang="en-US"/>
        </a:p>
      </dgm:t>
    </dgm:pt>
    <dgm:pt modelId="{670EB26A-88D8-4547-B19B-7A539FFEC6DD}">
      <dgm:prSet/>
      <dgm:spPr/>
      <dgm:t>
        <a:bodyPr/>
        <a:lstStyle/>
        <a:p>
          <a:pPr>
            <a:lnSpc>
              <a:spcPct val="100000"/>
            </a:lnSpc>
          </a:pPr>
          <a:r>
            <a:rPr lang="en-US"/>
            <a:t>Do not upload sensitive, private, or proprietary data</a:t>
          </a:r>
        </a:p>
      </dgm:t>
    </dgm:pt>
    <dgm:pt modelId="{FF2A6F74-E28C-41ED-AA57-A4D6E78F8E36}" type="parTrans" cxnId="{5E03C56B-60B9-42B8-B7B2-9AF707C82466}">
      <dgm:prSet/>
      <dgm:spPr/>
      <dgm:t>
        <a:bodyPr/>
        <a:lstStyle/>
        <a:p>
          <a:endParaRPr lang="en-US"/>
        </a:p>
      </dgm:t>
    </dgm:pt>
    <dgm:pt modelId="{020AC28A-68EB-419C-8D8C-E8E5A8A17944}" type="sibTrans" cxnId="{5E03C56B-60B9-42B8-B7B2-9AF707C82466}">
      <dgm:prSet/>
      <dgm:spPr/>
      <dgm:t>
        <a:bodyPr/>
        <a:lstStyle/>
        <a:p>
          <a:endParaRPr lang="en-US"/>
        </a:p>
      </dgm:t>
    </dgm:pt>
    <dgm:pt modelId="{B59983A5-EE84-42B1-8ACA-A51FB5AF7500}">
      <dgm:prSet/>
      <dgm:spPr/>
      <dgm:t>
        <a:bodyPr/>
        <a:lstStyle/>
        <a:p>
          <a:pPr>
            <a:lnSpc>
              <a:spcPct val="100000"/>
            </a:lnSpc>
          </a:pPr>
          <a:r>
            <a:rPr lang="en-US"/>
            <a:t>Save your work frequently to avoid data loss</a:t>
          </a:r>
        </a:p>
      </dgm:t>
    </dgm:pt>
    <dgm:pt modelId="{99614AD4-9850-4F85-823B-5E5DFF4538A1}" type="parTrans" cxnId="{0585A563-B958-4E45-AAC3-9B5064A4B089}">
      <dgm:prSet/>
      <dgm:spPr/>
      <dgm:t>
        <a:bodyPr/>
        <a:lstStyle/>
        <a:p>
          <a:endParaRPr lang="en-US"/>
        </a:p>
      </dgm:t>
    </dgm:pt>
    <dgm:pt modelId="{CDF26943-9E84-402E-934B-743399C684B6}" type="sibTrans" cxnId="{0585A563-B958-4E45-AAC3-9B5064A4B089}">
      <dgm:prSet/>
      <dgm:spPr/>
      <dgm:t>
        <a:bodyPr/>
        <a:lstStyle/>
        <a:p>
          <a:endParaRPr lang="en-US"/>
        </a:p>
      </dgm:t>
    </dgm:pt>
    <dgm:pt modelId="{FDE4D94E-D82A-4B8B-9DD1-5CCC237F2BAE}">
      <dgm:prSet/>
      <dgm:spPr/>
      <dgm:t>
        <a:bodyPr/>
        <a:lstStyle/>
        <a:p>
          <a:pPr>
            <a:lnSpc>
              <a:spcPct val="100000"/>
            </a:lnSpc>
          </a:pPr>
          <a:r>
            <a:rPr lang="en-US"/>
            <a:t>Tableau Public requires an internet connection to publish dashboards</a:t>
          </a:r>
        </a:p>
      </dgm:t>
    </dgm:pt>
    <dgm:pt modelId="{6A0301F3-7AF7-40B5-9D96-32F7FC86A3C4}" type="parTrans" cxnId="{9742FE12-6285-4B75-A92E-E7EA7A471B02}">
      <dgm:prSet/>
      <dgm:spPr/>
      <dgm:t>
        <a:bodyPr/>
        <a:lstStyle/>
        <a:p>
          <a:endParaRPr lang="en-US"/>
        </a:p>
      </dgm:t>
    </dgm:pt>
    <dgm:pt modelId="{C78ED349-A550-4D4F-8FF2-9497CEF2411E}" type="sibTrans" cxnId="{9742FE12-6285-4B75-A92E-E7EA7A471B02}">
      <dgm:prSet/>
      <dgm:spPr/>
      <dgm:t>
        <a:bodyPr/>
        <a:lstStyle/>
        <a:p>
          <a:endParaRPr lang="en-US"/>
        </a:p>
      </dgm:t>
    </dgm:pt>
    <dgm:pt modelId="{C76AA58F-75FB-4830-8FA4-A6705EA729BC}">
      <dgm:prSet/>
      <dgm:spPr/>
      <dgm:t>
        <a:bodyPr/>
        <a:lstStyle/>
        <a:p>
          <a:pPr>
            <a:lnSpc>
              <a:spcPct val="100000"/>
            </a:lnSpc>
          </a:pPr>
          <a:r>
            <a:rPr lang="en-US"/>
            <a:t>Some features may differ from Tableau Desktop (paid version)</a:t>
          </a:r>
        </a:p>
      </dgm:t>
    </dgm:pt>
    <dgm:pt modelId="{BDCA6C85-FF6B-450D-905A-C8576C996968}" type="parTrans" cxnId="{B10509E5-64D7-46E6-A5D9-9638A31D758A}">
      <dgm:prSet/>
      <dgm:spPr/>
      <dgm:t>
        <a:bodyPr/>
        <a:lstStyle/>
        <a:p>
          <a:endParaRPr lang="en-US"/>
        </a:p>
      </dgm:t>
    </dgm:pt>
    <dgm:pt modelId="{5D28421F-973B-416E-B870-F1D46D3AD874}" type="sibTrans" cxnId="{B10509E5-64D7-46E6-A5D9-9638A31D758A}">
      <dgm:prSet/>
      <dgm:spPr/>
      <dgm:t>
        <a:bodyPr/>
        <a:lstStyle/>
        <a:p>
          <a:endParaRPr lang="en-US"/>
        </a:p>
      </dgm:t>
    </dgm:pt>
    <dgm:pt modelId="{02CF475D-2DB6-4F5A-8363-B77408741B3F}" type="pres">
      <dgm:prSet presAssocID="{9EC3D4F0-C6BA-4242-891C-AC6055807115}" presName="root" presStyleCnt="0">
        <dgm:presLayoutVars>
          <dgm:dir/>
          <dgm:resizeHandles val="exact"/>
        </dgm:presLayoutVars>
      </dgm:prSet>
      <dgm:spPr/>
    </dgm:pt>
    <dgm:pt modelId="{9389D232-B8AE-4754-9D25-FE67E911E2AB}" type="pres">
      <dgm:prSet presAssocID="{97590EA0-2C56-4482-B463-126B8CCE8ABA}" presName="compNode" presStyleCnt="0"/>
      <dgm:spPr/>
    </dgm:pt>
    <dgm:pt modelId="{5B0BA773-A376-40B2-BC38-2822BEFCA390}" type="pres">
      <dgm:prSet presAssocID="{97590EA0-2C56-4482-B463-126B8CCE8ABA}" presName="bgRect" presStyleLbl="bgShp" presStyleIdx="0" presStyleCnt="5"/>
      <dgm:spPr/>
    </dgm:pt>
    <dgm:pt modelId="{9073AB2B-6F53-4A09-994C-EEE89395825E}" type="pres">
      <dgm:prSet presAssocID="{97590EA0-2C56-4482-B463-126B8CCE8AB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86B3FA83-45AE-4BA5-9561-0B315BBBC594}" type="pres">
      <dgm:prSet presAssocID="{97590EA0-2C56-4482-B463-126B8CCE8ABA}" presName="spaceRect" presStyleCnt="0"/>
      <dgm:spPr/>
    </dgm:pt>
    <dgm:pt modelId="{144CF5B3-BD66-4FAB-A45F-2685FE92A537}" type="pres">
      <dgm:prSet presAssocID="{97590EA0-2C56-4482-B463-126B8CCE8ABA}" presName="parTx" presStyleLbl="revTx" presStyleIdx="0" presStyleCnt="5">
        <dgm:presLayoutVars>
          <dgm:chMax val="0"/>
          <dgm:chPref val="0"/>
        </dgm:presLayoutVars>
      </dgm:prSet>
      <dgm:spPr/>
    </dgm:pt>
    <dgm:pt modelId="{47AF84E8-061E-4265-A51B-8C80064EEB6D}" type="pres">
      <dgm:prSet presAssocID="{EC9F7994-C2E3-4BA8-908B-1D4D4133FDBB}" presName="sibTrans" presStyleCnt="0"/>
      <dgm:spPr/>
    </dgm:pt>
    <dgm:pt modelId="{BCC34D7A-845D-4DD4-9EC0-3DCAB9A54D7E}" type="pres">
      <dgm:prSet presAssocID="{670EB26A-88D8-4547-B19B-7A539FFEC6DD}" presName="compNode" presStyleCnt="0"/>
      <dgm:spPr/>
    </dgm:pt>
    <dgm:pt modelId="{161FDBC2-0883-4FE6-A7E5-9D6746E3CFE6}" type="pres">
      <dgm:prSet presAssocID="{670EB26A-88D8-4547-B19B-7A539FFEC6DD}" presName="bgRect" presStyleLbl="bgShp" presStyleIdx="1" presStyleCnt="5"/>
      <dgm:spPr/>
    </dgm:pt>
    <dgm:pt modelId="{53B66BA6-DA47-4BE6-A797-C6BAA6DC96A0}" type="pres">
      <dgm:prSet presAssocID="{670EB26A-88D8-4547-B19B-7A539FFEC6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7F823D31-8E01-48C7-B372-A25821E33096}" type="pres">
      <dgm:prSet presAssocID="{670EB26A-88D8-4547-B19B-7A539FFEC6DD}" presName="spaceRect" presStyleCnt="0"/>
      <dgm:spPr/>
    </dgm:pt>
    <dgm:pt modelId="{05873E03-B5F9-4E61-808E-812849ED50DA}" type="pres">
      <dgm:prSet presAssocID="{670EB26A-88D8-4547-B19B-7A539FFEC6DD}" presName="parTx" presStyleLbl="revTx" presStyleIdx="1" presStyleCnt="5">
        <dgm:presLayoutVars>
          <dgm:chMax val="0"/>
          <dgm:chPref val="0"/>
        </dgm:presLayoutVars>
      </dgm:prSet>
      <dgm:spPr/>
    </dgm:pt>
    <dgm:pt modelId="{BA6EEE7A-C925-41A6-A9BE-EC71F509805D}" type="pres">
      <dgm:prSet presAssocID="{020AC28A-68EB-419C-8D8C-E8E5A8A17944}" presName="sibTrans" presStyleCnt="0"/>
      <dgm:spPr/>
    </dgm:pt>
    <dgm:pt modelId="{230DE392-D7F3-4FF6-9743-973A6D7CC61F}" type="pres">
      <dgm:prSet presAssocID="{B59983A5-EE84-42B1-8ACA-A51FB5AF7500}" presName="compNode" presStyleCnt="0"/>
      <dgm:spPr/>
    </dgm:pt>
    <dgm:pt modelId="{A1A6A97D-3DA3-4B89-880A-8EBDE30AD411}" type="pres">
      <dgm:prSet presAssocID="{B59983A5-EE84-42B1-8ACA-A51FB5AF7500}" presName="bgRect" presStyleLbl="bgShp" presStyleIdx="2" presStyleCnt="5"/>
      <dgm:spPr/>
    </dgm:pt>
    <dgm:pt modelId="{A2FE3A3E-8497-4EE9-AE54-AB83342EBB9C}" type="pres">
      <dgm:prSet presAssocID="{B59983A5-EE84-42B1-8ACA-A51FB5AF75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k"/>
        </a:ext>
      </dgm:extLst>
    </dgm:pt>
    <dgm:pt modelId="{BC885243-A609-4450-9A6A-BED5F0BB67D1}" type="pres">
      <dgm:prSet presAssocID="{B59983A5-EE84-42B1-8ACA-A51FB5AF7500}" presName="spaceRect" presStyleCnt="0"/>
      <dgm:spPr/>
    </dgm:pt>
    <dgm:pt modelId="{13AAD938-C3D6-4264-90BF-7CA04C99A6DA}" type="pres">
      <dgm:prSet presAssocID="{B59983A5-EE84-42B1-8ACA-A51FB5AF7500}" presName="parTx" presStyleLbl="revTx" presStyleIdx="2" presStyleCnt="5">
        <dgm:presLayoutVars>
          <dgm:chMax val="0"/>
          <dgm:chPref val="0"/>
        </dgm:presLayoutVars>
      </dgm:prSet>
      <dgm:spPr/>
    </dgm:pt>
    <dgm:pt modelId="{48B07BA4-62F9-425D-8EEC-976A2C4ADFE3}" type="pres">
      <dgm:prSet presAssocID="{CDF26943-9E84-402E-934B-743399C684B6}" presName="sibTrans" presStyleCnt="0"/>
      <dgm:spPr/>
    </dgm:pt>
    <dgm:pt modelId="{855BDF0D-0C70-4FA9-B9CD-E69786A614C4}" type="pres">
      <dgm:prSet presAssocID="{FDE4D94E-D82A-4B8B-9DD1-5CCC237F2BAE}" presName="compNode" presStyleCnt="0"/>
      <dgm:spPr/>
    </dgm:pt>
    <dgm:pt modelId="{37F622D3-4780-422A-B00A-6AC5C3471FD2}" type="pres">
      <dgm:prSet presAssocID="{FDE4D94E-D82A-4B8B-9DD1-5CCC237F2BAE}" presName="bgRect" presStyleLbl="bgShp" presStyleIdx="3" presStyleCnt="5"/>
      <dgm:spPr/>
    </dgm:pt>
    <dgm:pt modelId="{06DA0F3F-3BDC-4D00-A1EE-799428BFC6F5}" type="pres">
      <dgm:prSet presAssocID="{FDE4D94E-D82A-4B8B-9DD1-5CCC237F2B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9145273C-35A5-4C2C-A3B0-A9375066C11D}" type="pres">
      <dgm:prSet presAssocID="{FDE4D94E-D82A-4B8B-9DD1-5CCC237F2BAE}" presName="spaceRect" presStyleCnt="0"/>
      <dgm:spPr/>
    </dgm:pt>
    <dgm:pt modelId="{466B89B6-EDC5-430A-A0EB-9B02058A18F5}" type="pres">
      <dgm:prSet presAssocID="{FDE4D94E-D82A-4B8B-9DD1-5CCC237F2BAE}" presName="parTx" presStyleLbl="revTx" presStyleIdx="3" presStyleCnt="5">
        <dgm:presLayoutVars>
          <dgm:chMax val="0"/>
          <dgm:chPref val="0"/>
        </dgm:presLayoutVars>
      </dgm:prSet>
      <dgm:spPr/>
    </dgm:pt>
    <dgm:pt modelId="{DA4736F0-6EA9-4779-9F7C-DDA5EDDFC125}" type="pres">
      <dgm:prSet presAssocID="{C78ED349-A550-4D4F-8FF2-9497CEF2411E}" presName="sibTrans" presStyleCnt="0"/>
      <dgm:spPr/>
    </dgm:pt>
    <dgm:pt modelId="{1A949DAD-E734-4ABB-BD70-911D2B4078E4}" type="pres">
      <dgm:prSet presAssocID="{C76AA58F-75FB-4830-8FA4-A6705EA729BC}" presName="compNode" presStyleCnt="0"/>
      <dgm:spPr/>
    </dgm:pt>
    <dgm:pt modelId="{0A25E834-95F2-483B-AC1A-2676511BDB2B}" type="pres">
      <dgm:prSet presAssocID="{C76AA58F-75FB-4830-8FA4-A6705EA729BC}" presName="bgRect" presStyleLbl="bgShp" presStyleIdx="4" presStyleCnt="5"/>
      <dgm:spPr/>
    </dgm:pt>
    <dgm:pt modelId="{28C159EB-7611-4B5C-BBFF-874D24F36D90}" type="pres">
      <dgm:prSet presAssocID="{C76AA58F-75FB-4830-8FA4-A6705EA729B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itor"/>
        </a:ext>
      </dgm:extLst>
    </dgm:pt>
    <dgm:pt modelId="{CD74ABA5-469D-49E1-BA32-8C70161B1503}" type="pres">
      <dgm:prSet presAssocID="{C76AA58F-75FB-4830-8FA4-A6705EA729BC}" presName="spaceRect" presStyleCnt="0"/>
      <dgm:spPr/>
    </dgm:pt>
    <dgm:pt modelId="{7265996D-875D-4F6C-B245-32BFCC56893E}" type="pres">
      <dgm:prSet presAssocID="{C76AA58F-75FB-4830-8FA4-A6705EA729BC}" presName="parTx" presStyleLbl="revTx" presStyleIdx="4" presStyleCnt="5">
        <dgm:presLayoutVars>
          <dgm:chMax val="0"/>
          <dgm:chPref val="0"/>
        </dgm:presLayoutVars>
      </dgm:prSet>
      <dgm:spPr/>
    </dgm:pt>
  </dgm:ptLst>
  <dgm:cxnLst>
    <dgm:cxn modelId="{12DC350E-DF31-40D8-AD85-5B1559C0B98B}" type="presOf" srcId="{670EB26A-88D8-4547-B19B-7A539FFEC6DD}" destId="{05873E03-B5F9-4E61-808E-812849ED50DA}" srcOrd="0" destOrd="0" presId="urn:microsoft.com/office/officeart/2018/2/layout/IconVerticalSolidList"/>
    <dgm:cxn modelId="{9742FE12-6285-4B75-A92E-E7EA7A471B02}" srcId="{9EC3D4F0-C6BA-4242-891C-AC6055807115}" destId="{FDE4D94E-D82A-4B8B-9DD1-5CCC237F2BAE}" srcOrd="3" destOrd="0" parTransId="{6A0301F3-7AF7-40B5-9D96-32F7FC86A3C4}" sibTransId="{C78ED349-A550-4D4F-8FF2-9497CEF2411E}"/>
    <dgm:cxn modelId="{7FA21150-B97D-4FF6-9FC8-9A5824C75B09}" type="presOf" srcId="{C76AA58F-75FB-4830-8FA4-A6705EA729BC}" destId="{7265996D-875D-4F6C-B245-32BFCC56893E}" srcOrd="0" destOrd="0" presId="urn:microsoft.com/office/officeart/2018/2/layout/IconVerticalSolidList"/>
    <dgm:cxn modelId="{0585A563-B958-4E45-AAC3-9B5064A4B089}" srcId="{9EC3D4F0-C6BA-4242-891C-AC6055807115}" destId="{B59983A5-EE84-42B1-8ACA-A51FB5AF7500}" srcOrd="2" destOrd="0" parTransId="{99614AD4-9850-4F85-823B-5E5DFF4538A1}" sibTransId="{CDF26943-9E84-402E-934B-743399C684B6}"/>
    <dgm:cxn modelId="{5E03C56B-60B9-42B8-B7B2-9AF707C82466}" srcId="{9EC3D4F0-C6BA-4242-891C-AC6055807115}" destId="{670EB26A-88D8-4547-B19B-7A539FFEC6DD}" srcOrd="1" destOrd="0" parTransId="{FF2A6F74-E28C-41ED-AA57-A4D6E78F8E36}" sibTransId="{020AC28A-68EB-419C-8D8C-E8E5A8A17944}"/>
    <dgm:cxn modelId="{00977B9F-9A0E-4FEB-AED1-38644ED034B7}" srcId="{9EC3D4F0-C6BA-4242-891C-AC6055807115}" destId="{97590EA0-2C56-4482-B463-126B8CCE8ABA}" srcOrd="0" destOrd="0" parTransId="{35E6691E-D979-4787-AD98-8D6EF4E4075F}" sibTransId="{EC9F7994-C2E3-4BA8-908B-1D4D4133FDBB}"/>
    <dgm:cxn modelId="{3DA0B4A6-AF0B-438A-92B9-72B714E3DC08}" type="presOf" srcId="{FDE4D94E-D82A-4B8B-9DD1-5CCC237F2BAE}" destId="{466B89B6-EDC5-430A-A0EB-9B02058A18F5}" srcOrd="0" destOrd="0" presId="urn:microsoft.com/office/officeart/2018/2/layout/IconVerticalSolidList"/>
    <dgm:cxn modelId="{F9F720B6-305C-4E5F-BBE7-242396ED8D95}" type="presOf" srcId="{B59983A5-EE84-42B1-8ACA-A51FB5AF7500}" destId="{13AAD938-C3D6-4264-90BF-7CA04C99A6DA}" srcOrd="0" destOrd="0" presId="urn:microsoft.com/office/officeart/2018/2/layout/IconVerticalSolidList"/>
    <dgm:cxn modelId="{8E1DBFCE-0675-4A65-9F6E-F016D48677BD}" type="presOf" srcId="{9EC3D4F0-C6BA-4242-891C-AC6055807115}" destId="{02CF475D-2DB6-4F5A-8363-B77408741B3F}" srcOrd="0" destOrd="0" presId="urn:microsoft.com/office/officeart/2018/2/layout/IconVerticalSolidList"/>
    <dgm:cxn modelId="{7DBAA5E2-E410-49FF-975E-0AFCAED17AFD}" type="presOf" srcId="{97590EA0-2C56-4482-B463-126B8CCE8ABA}" destId="{144CF5B3-BD66-4FAB-A45F-2685FE92A537}" srcOrd="0" destOrd="0" presId="urn:microsoft.com/office/officeart/2018/2/layout/IconVerticalSolidList"/>
    <dgm:cxn modelId="{B10509E5-64D7-46E6-A5D9-9638A31D758A}" srcId="{9EC3D4F0-C6BA-4242-891C-AC6055807115}" destId="{C76AA58F-75FB-4830-8FA4-A6705EA729BC}" srcOrd="4" destOrd="0" parTransId="{BDCA6C85-FF6B-450D-905A-C8576C996968}" sibTransId="{5D28421F-973B-416E-B870-F1D46D3AD874}"/>
    <dgm:cxn modelId="{EA5F669F-6B4E-4F70-8AA7-1FE2D472B6E1}" type="presParOf" srcId="{02CF475D-2DB6-4F5A-8363-B77408741B3F}" destId="{9389D232-B8AE-4754-9D25-FE67E911E2AB}" srcOrd="0" destOrd="0" presId="urn:microsoft.com/office/officeart/2018/2/layout/IconVerticalSolidList"/>
    <dgm:cxn modelId="{CFDD2D65-319A-455A-B6EA-0A4C554424D0}" type="presParOf" srcId="{9389D232-B8AE-4754-9D25-FE67E911E2AB}" destId="{5B0BA773-A376-40B2-BC38-2822BEFCA390}" srcOrd="0" destOrd="0" presId="urn:microsoft.com/office/officeart/2018/2/layout/IconVerticalSolidList"/>
    <dgm:cxn modelId="{6C5390D6-8AC9-445A-A39A-0B51938D3C43}" type="presParOf" srcId="{9389D232-B8AE-4754-9D25-FE67E911E2AB}" destId="{9073AB2B-6F53-4A09-994C-EEE89395825E}" srcOrd="1" destOrd="0" presId="urn:microsoft.com/office/officeart/2018/2/layout/IconVerticalSolidList"/>
    <dgm:cxn modelId="{4F101287-8F3D-4FDA-BF27-84B89B0DF245}" type="presParOf" srcId="{9389D232-B8AE-4754-9D25-FE67E911E2AB}" destId="{86B3FA83-45AE-4BA5-9561-0B315BBBC594}" srcOrd="2" destOrd="0" presId="urn:microsoft.com/office/officeart/2018/2/layout/IconVerticalSolidList"/>
    <dgm:cxn modelId="{D92D3D6D-B53B-4D05-A1A9-7CAA6E1C176B}" type="presParOf" srcId="{9389D232-B8AE-4754-9D25-FE67E911E2AB}" destId="{144CF5B3-BD66-4FAB-A45F-2685FE92A537}" srcOrd="3" destOrd="0" presId="urn:microsoft.com/office/officeart/2018/2/layout/IconVerticalSolidList"/>
    <dgm:cxn modelId="{1C5A7E4C-34EE-4CC1-B6B1-E251EBAC2C33}" type="presParOf" srcId="{02CF475D-2DB6-4F5A-8363-B77408741B3F}" destId="{47AF84E8-061E-4265-A51B-8C80064EEB6D}" srcOrd="1" destOrd="0" presId="urn:microsoft.com/office/officeart/2018/2/layout/IconVerticalSolidList"/>
    <dgm:cxn modelId="{D2A85300-A6A2-4EF4-8910-EF2293F08FC0}" type="presParOf" srcId="{02CF475D-2DB6-4F5A-8363-B77408741B3F}" destId="{BCC34D7A-845D-4DD4-9EC0-3DCAB9A54D7E}" srcOrd="2" destOrd="0" presId="urn:microsoft.com/office/officeart/2018/2/layout/IconVerticalSolidList"/>
    <dgm:cxn modelId="{4402261A-DF1D-4EE8-A4E7-5000B1608C68}" type="presParOf" srcId="{BCC34D7A-845D-4DD4-9EC0-3DCAB9A54D7E}" destId="{161FDBC2-0883-4FE6-A7E5-9D6746E3CFE6}" srcOrd="0" destOrd="0" presId="urn:microsoft.com/office/officeart/2018/2/layout/IconVerticalSolidList"/>
    <dgm:cxn modelId="{81CB98C0-7D83-4850-B019-916D447394A0}" type="presParOf" srcId="{BCC34D7A-845D-4DD4-9EC0-3DCAB9A54D7E}" destId="{53B66BA6-DA47-4BE6-A797-C6BAA6DC96A0}" srcOrd="1" destOrd="0" presId="urn:microsoft.com/office/officeart/2018/2/layout/IconVerticalSolidList"/>
    <dgm:cxn modelId="{77AA9FA6-AA18-4748-92C3-59FB2BAE4B25}" type="presParOf" srcId="{BCC34D7A-845D-4DD4-9EC0-3DCAB9A54D7E}" destId="{7F823D31-8E01-48C7-B372-A25821E33096}" srcOrd="2" destOrd="0" presId="urn:microsoft.com/office/officeart/2018/2/layout/IconVerticalSolidList"/>
    <dgm:cxn modelId="{0D5A126D-ED07-48F9-A99F-84159A83C629}" type="presParOf" srcId="{BCC34D7A-845D-4DD4-9EC0-3DCAB9A54D7E}" destId="{05873E03-B5F9-4E61-808E-812849ED50DA}" srcOrd="3" destOrd="0" presId="urn:microsoft.com/office/officeart/2018/2/layout/IconVerticalSolidList"/>
    <dgm:cxn modelId="{F880095B-5964-49D3-8112-4CF693F1AEF6}" type="presParOf" srcId="{02CF475D-2DB6-4F5A-8363-B77408741B3F}" destId="{BA6EEE7A-C925-41A6-A9BE-EC71F509805D}" srcOrd="3" destOrd="0" presId="urn:microsoft.com/office/officeart/2018/2/layout/IconVerticalSolidList"/>
    <dgm:cxn modelId="{52AE9F4B-0781-4C36-B324-BF3089F3813D}" type="presParOf" srcId="{02CF475D-2DB6-4F5A-8363-B77408741B3F}" destId="{230DE392-D7F3-4FF6-9743-973A6D7CC61F}" srcOrd="4" destOrd="0" presId="urn:microsoft.com/office/officeart/2018/2/layout/IconVerticalSolidList"/>
    <dgm:cxn modelId="{60E4F779-94DE-47DA-93B5-929279FC1BDB}" type="presParOf" srcId="{230DE392-D7F3-4FF6-9743-973A6D7CC61F}" destId="{A1A6A97D-3DA3-4B89-880A-8EBDE30AD411}" srcOrd="0" destOrd="0" presId="urn:microsoft.com/office/officeart/2018/2/layout/IconVerticalSolidList"/>
    <dgm:cxn modelId="{E21B54F5-CD37-4C80-93C5-37CAB959D6E2}" type="presParOf" srcId="{230DE392-D7F3-4FF6-9743-973A6D7CC61F}" destId="{A2FE3A3E-8497-4EE9-AE54-AB83342EBB9C}" srcOrd="1" destOrd="0" presId="urn:microsoft.com/office/officeart/2018/2/layout/IconVerticalSolidList"/>
    <dgm:cxn modelId="{CFF5EC61-AF24-4DD6-939F-58B1D3548472}" type="presParOf" srcId="{230DE392-D7F3-4FF6-9743-973A6D7CC61F}" destId="{BC885243-A609-4450-9A6A-BED5F0BB67D1}" srcOrd="2" destOrd="0" presId="urn:microsoft.com/office/officeart/2018/2/layout/IconVerticalSolidList"/>
    <dgm:cxn modelId="{5AD727EF-9E31-40A2-8C31-54C61A01FB89}" type="presParOf" srcId="{230DE392-D7F3-4FF6-9743-973A6D7CC61F}" destId="{13AAD938-C3D6-4264-90BF-7CA04C99A6DA}" srcOrd="3" destOrd="0" presId="urn:microsoft.com/office/officeart/2018/2/layout/IconVerticalSolidList"/>
    <dgm:cxn modelId="{0D50B1D6-D336-45C5-B9DA-404CFA06E6DB}" type="presParOf" srcId="{02CF475D-2DB6-4F5A-8363-B77408741B3F}" destId="{48B07BA4-62F9-425D-8EEC-976A2C4ADFE3}" srcOrd="5" destOrd="0" presId="urn:microsoft.com/office/officeart/2018/2/layout/IconVerticalSolidList"/>
    <dgm:cxn modelId="{59C9D2D0-9B2C-485E-A621-13A118E1FBE4}" type="presParOf" srcId="{02CF475D-2DB6-4F5A-8363-B77408741B3F}" destId="{855BDF0D-0C70-4FA9-B9CD-E69786A614C4}" srcOrd="6" destOrd="0" presId="urn:microsoft.com/office/officeart/2018/2/layout/IconVerticalSolidList"/>
    <dgm:cxn modelId="{DFDBB0DD-EB8C-4EC3-9CE9-11F9F3406315}" type="presParOf" srcId="{855BDF0D-0C70-4FA9-B9CD-E69786A614C4}" destId="{37F622D3-4780-422A-B00A-6AC5C3471FD2}" srcOrd="0" destOrd="0" presId="urn:microsoft.com/office/officeart/2018/2/layout/IconVerticalSolidList"/>
    <dgm:cxn modelId="{11FE8FD1-D874-4524-A79E-1016D6B90B51}" type="presParOf" srcId="{855BDF0D-0C70-4FA9-B9CD-E69786A614C4}" destId="{06DA0F3F-3BDC-4D00-A1EE-799428BFC6F5}" srcOrd="1" destOrd="0" presId="urn:microsoft.com/office/officeart/2018/2/layout/IconVerticalSolidList"/>
    <dgm:cxn modelId="{7C468191-CFF1-41EF-889D-FD0E932C5A50}" type="presParOf" srcId="{855BDF0D-0C70-4FA9-B9CD-E69786A614C4}" destId="{9145273C-35A5-4C2C-A3B0-A9375066C11D}" srcOrd="2" destOrd="0" presId="urn:microsoft.com/office/officeart/2018/2/layout/IconVerticalSolidList"/>
    <dgm:cxn modelId="{DB3DF1CF-4591-4F6C-87C1-5A4EAF43BB1A}" type="presParOf" srcId="{855BDF0D-0C70-4FA9-B9CD-E69786A614C4}" destId="{466B89B6-EDC5-430A-A0EB-9B02058A18F5}" srcOrd="3" destOrd="0" presId="urn:microsoft.com/office/officeart/2018/2/layout/IconVerticalSolidList"/>
    <dgm:cxn modelId="{11D0D285-7070-48B5-A7EC-4358F227314F}" type="presParOf" srcId="{02CF475D-2DB6-4F5A-8363-B77408741B3F}" destId="{DA4736F0-6EA9-4779-9F7C-DDA5EDDFC125}" srcOrd="7" destOrd="0" presId="urn:microsoft.com/office/officeart/2018/2/layout/IconVerticalSolidList"/>
    <dgm:cxn modelId="{CE5AEBBA-B8FA-4E9B-827A-FC2767E7491C}" type="presParOf" srcId="{02CF475D-2DB6-4F5A-8363-B77408741B3F}" destId="{1A949DAD-E734-4ABB-BD70-911D2B4078E4}" srcOrd="8" destOrd="0" presId="urn:microsoft.com/office/officeart/2018/2/layout/IconVerticalSolidList"/>
    <dgm:cxn modelId="{4E54F4C6-1870-4D7A-A934-76F8C0A936C4}" type="presParOf" srcId="{1A949DAD-E734-4ABB-BD70-911D2B4078E4}" destId="{0A25E834-95F2-483B-AC1A-2676511BDB2B}" srcOrd="0" destOrd="0" presId="urn:microsoft.com/office/officeart/2018/2/layout/IconVerticalSolidList"/>
    <dgm:cxn modelId="{D87EC81B-6E63-4610-88EA-E995785F64CC}" type="presParOf" srcId="{1A949DAD-E734-4ABB-BD70-911D2B4078E4}" destId="{28C159EB-7611-4B5C-BBFF-874D24F36D90}" srcOrd="1" destOrd="0" presId="urn:microsoft.com/office/officeart/2018/2/layout/IconVerticalSolidList"/>
    <dgm:cxn modelId="{0504F457-DB23-48E9-8282-C15FEC15458C}" type="presParOf" srcId="{1A949DAD-E734-4ABB-BD70-911D2B4078E4}" destId="{CD74ABA5-469D-49E1-BA32-8C70161B1503}" srcOrd="2" destOrd="0" presId="urn:microsoft.com/office/officeart/2018/2/layout/IconVerticalSolidList"/>
    <dgm:cxn modelId="{5BABBC3F-414C-4B07-8AFC-B08D7E678E09}" type="presParOf" srcId="{1A949DAD-E734-4ABB-BD70-911D2B4078E4}" destId="{7265996D-875D-4F6C-B245-32BFCC56893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79BB66-A1C5-4261-9036-D625C1EB809C}" type="doc">
      <dgm:prSet loTypeId="urn:microsoft.com/office/officeart/2016/7/layout/BasicLinearProcessNumbered" loCatId="process" qsTypeId="urn:microsoft.com/office/officeart/2005/8/quickstyle/simple1" qsCatId="simple" csTypeId="urn:microsoft.com/office/officeart/2005/8/colors/accent3_2" csCatId="accent3"/>
      <dgm:spPr/>
      <dgm:t>
        <a:bodyPr/>
        <a:lstStyle/>
        <a:p>
          <a:endParaRPr lang="en-US"/>
        </a:p>
      </dgm:t>
    </dgm:pt>
    <dgm:pt modelId="{0D38A8B4-95BF-46DF-8007-17851CA51AFC}">
      <dgm:prSet custT="1"/>
      <dgm:spPr/>
      <dgm:t>
        <a:bodyPr/>
        <a:lstStyle/>
        <a:p>
          <a:r>
            <a:rPr lang="en-US" sz="1600" b="1" i="0" baseline="0" dirty="0"/>
            <a:t>Data not loading:</a:t>
          </a:r>
          <a:r>
            <a:rPr lang="en-US" sz="1600" b="0" i="0" baseline="0" dirty="0"/>
            <a:t> Check file format and field types</a:t>
          </a:r>
          <a:endParaRPr lang="en-US" sz="1600" dirty="0"/>
        </a:p>
      </dgm:t>
    </dgm:pt>
    <dgm:pt modelId="{21DA01D2-68E3-4817-A7D2-36C5BE7B6117}" type="parTrans" cxnId="{D393555C-1D00-4C08-B1A2-ED86612102DA}">
      <dgm:prSet/>
      <dgm:spPr/>
      <dgm:t>
        <a:bodyPr/>
        <a:lstStyle/>
        <a:p>
          <a:endParaRPr lang="en-US"/>
        </a:p>
      </dgm:t>
    </dgm:pt>
    <dgm:pt modelId="{0E57D0FD-ED3E-41AD-BC44-8A5B027E244D}" type="sibTrans" cxnId="{D393555C-1D00-4C08-B1A2-ED86612102DA}">
      <dgm:prSet phldrT="1" phldr="0"/>
      <dgm:spPr/>
      <dgm:t>
        <a:bodyPr/>
        <a:lstStyle/>
        <a:p>
          <a:r>
            <a:rPr lang="en-US"/>
            <a:t>1</a:t>
          </a:r>
        </a:p>
      </dgm:t>
    </dgm:pt>
    <dgm:pt modelId="{943970ED-CA5F-4913-B27C-9F5B20AC26AC}">
      <dgm:prSet custT="1"/>
      <dgm:spPr/>
      <dgm:t>
        <a:bodyPr/>
        <a:lstStyle/>
        <a:p>
          <a:r>
            <a:rPr lang="en-US" sz="1600" b="1" i="0" baseline="0" dirty="0"/>
            <a:t>Chart looks incorrect:</a:t>
          </a:r>
          <a:r>
            <a:rPr lang="en-US" sz="1600" b="0" i="0" baseline="0" dirty="0"/>
            <a:t> Verify dimensions vs. measures</a:t>
          </a:r>
          <a:endParaRPr lang="en-US" sz="1600" dirty="0"/>
        </a:p>
      </dgm:t>
    </dgm:pt>
    <dgm:pt modelId="{E777ACAE-76D2-4141-9D69-669F43B60240}" type="parTrans" cxnId="{BA426AA5-BCE3-4562-B045-104BD42F5E05}">
      <dgm:prSet/>
      <dgm:spPr/>
      <dgm:t>
        <a:bodyPr/>
        <a:lstStyle/>
        <a:p>
          <a:endParaRPr lang="en-US"/>
        </a:p>
      </dgm:t>
    </dgm:pt>
    <dgm:pt modelId="{DDBD8ED8-4BDD-496B-9AE0-D407138034EC}" type="sibTrans" cxnId="{BA426AA5-BCE3-4562-B045-104BD42F5E05}">
      <dgm:prSet phldrT="2" phldr="0"/>
      <dgm:spPr/>
      <dgm:t>
        <a:bodyPr/>
        <a:lstStyle/>
        <a:p>
          <a:r>
            <a:rPr lang="en-US"/>
            <a:t>2</a:t>
          </a:r>
        </a:p>
      </dgm:t>
    </dgm:pt>
    <dgm:pt modelId="{E4C709ED-AE85-41EB-827C-B86A64E78469}">
      <dgm:prSet custT="1"/>
      <dgm:spPr/>
      <dgm:t>
        <a:bodyPr/>
        <a:lstStyle/>
        <a:p>
          <a:r>
            <a:rPr lang="en-US" sz="1600" b="1" i="0" baseline="0" dirty="0"/>
            <a:t>Filters not working:</a:t>
          </a:r>
          <a:r>
            <a:rPr lang="en-US" sz="1600" b="0" i="0" baseline="0" dirty="0"/>
            <a:t> Confirm action settings</a:t>
          </a:r>
          <a:endParaRPr lang="en-US" sz="1600" dirty="0"/>
        </a:p>
      </dgm:t>
    </dgm:pt>
    <dgm:pt modelId="{8D28A75E-1ACD-4222-AFD7-A4DFAE4D09C9}" type="parTrans" cxnId="{E94E567A-D304-49E9-8935-C61EE445BAD3}">
      <dgm:prSet/>
      <dgm:spPr/>
      <dgm:t>
        <a:bodyPr/>
        <a:lstStyle/>
        <a:p>
          <a:endParaRPr lang="en-US"/>
        </a:p>
      </dgm:t>
    </dgm:pt>
    <dgm:pt modelId="{BF7A25A6-9203-4E34-8041-C896F504FD47}" type="sibTrans" cxnId="{E94E567A-D304-49E9-8935-C61EE445BAD3}">
      <dgm:prSet phldrT="3" phldr="0"/>
      <dgm:spPr/>
      <dgm:t>
        <a:bodyPr/>
        <a:lstStyle/>
        <a:p>
          <a:r>
            <a:rPr lang="en-US"/>
            <a:t>3</a:t>
          </a:r>
        </a:p>
      </dgm:t>
    </dgm:pt>
    <dgm:pt modelId="{B619302F-5FB4-45C5-B204-327EB3581AE0}">
      <dgm:prSet custT="1"/>
      <dgm:spPr/>
      <dgm:t>
        <a:bodyPr/>
        <a:lstStyle/>
        <a:p>
          <a:r>
            <a:rPr lang="en-US" sz="1600" b="1" i="0" baseline="0" dirty="0"/>
            <a:t>Dashboard layout breaks:</a:t>
          </a:r>
          <a:r>
            <a:rPr lang="en-US" sz="1600" b="0" i="0" baseline="0" dirty="0"/>
            <a:t> Use containers consistently</a:t>
          </a:r>
          <a:endParaRPr lang="en-US" sz="1600" dirty="0"/>
        </a:p>
      </dgm:t>
    </dgm:pt>
    <dgm:pt modelId="{A701F99C-6FA9-49C2-BB07-475361DF33F9}" type="parTrans" cxnId="{D724C802-2A5D-4A98-B268-1472E7B4425B}">
      <dgm:prSet/>
      <dgm:spPr/>
      <dgm:t>
        <a:bodyPr/>
        <a:lstStyle/>
        <a:p>
          <a:endParaRPr lang="en-US"/>
        </a:p>
      </dgm:t>
    </dgm:pt>
    <dgm:pt modelId="{87E09781-E0F1-44E4-8196-DE5CC430990F}" type="sibTrans" cxnId="{D724C802-2A5D-4A98-B268-1472E7B4425B}">
      <dgm:prSet phldrT="4" phldr="0"/>
      <dgm:spPr/>
      <dgm:t>
        <a:bodyPr/>
        <a:lstStyle/>
        <a:p>
          <a:r>
            <a:rPr lang="en-US"/>
            <a:t>4</a:t>
          </a:r>
        </a:p>
      </dgm:t>
    </dgm:pt>
    <dgm:pt modelId="{DE0F92CD-785A-4BBE-A778-BCBE7F679433}">
      <dgm:prSet custT="1"/>
      <dgm:spPr/>
      <dgm:t>
        <a:bodyPr/>
        <a:lstStyle/>
        <a:p>
          <a:r>
            <a:rPr lang="en-US" sz="1600" b="1" i="0" baseline="0" dirty="0"/>
            <a:t>Slow performance:</a:t>
          </a:r>
          <a:r>
            <a:rPr lang="en-US" sz="1600" b="0" i="0" baseline="0" dirty="0"/>
            <a:t> Reduce marks and filters</a:t>
          </a:r>
          <a:endParaRPr lang="en-US" sz="1600" dirty="0"/>
        </a:p>
      </dgm:t>
    </dgm:pt>
    <dgm:pt modelId="{84C01688-E137-4E54-AEC3-3153953753DF}" type="parTrans" cxnId="{9E01132E-D586-40A3-958A-A31DE3D2136E}">
      <dgm:prSet/>
      <dgm:spPr/>
      <dgm:t>
        <a:bodyPr/>
        <a:lstStyle/>
        <a:p>
          <a:endParaRPr lang="en-US"/>
        </a:p>
      </dgm:t>
    </dgm:pt>
    <dgm:pt modelId="{0A4D4B94-0943-430F-926D-C275ED13A271}" type="sibTrans" cxnId="{9E01132E-D586-40A3-958A-A31DE3D2136E}">
      <dgm:prSet phldrT="5" phldr="0"/>
      <dgm:spPr/>
      <dgm:t>
        <a:bodyPr/>
        <a:lstStyle/>
        <a:p>
          <a:r>
            <a:rPr lang="en-US"/>
            <a:t>5</a:t>
          </a:r>
        </a:p>
      </dgm:t>
    </dgm:pt>
    <dgm:pt modelId="{D8622761-31B6-A440-B427-D097B146786D}" type="pres">
      <dgm:prSet presAssocID="{3379BB66-A1C5-4261-9036-D625C1EB809C}" presName="Name0" presStyleCnt="0">
        <dgm:presLayoutVars>
          <dgm:animLvl val="lvl"/>
          <dgm:resizeHandles val="exact"/>
        </dgm:presLayoutVars>
      </dgm:prSet>
      <dgm:spPr/>
    </dgm:pt>
    <dgm:pt modelId="{AB9353E3-7614-8245-BDF4-D5BD86A063FD}" type="pres">
      <dgm:prSet presAssocID="{0D38A8B4-95BF-46DF-8007-17851CA51AFC}" presName="compositeNode" presStyleCnt="0">
        <dgm:presLayoutVars>
          <dgm:bulletEnabled val="1"/>
        </dgm:presLayoutVars>
      </dgm:prSet>
      <dgm:spPr/>
    </dgm:pt>
    <dgm:pt modelId="{97F95DD1-16AE-2741-B5D5-6B30640BC9DF}" type="pres">
      <dgm:prSet presAssocID="{0D38A8B4-95BF-46DF-8007-17851CA51AFC}" presName="bgRect" presStyleLbl="bgAccFollowNode1" presStyleIdx="0" presStyleCnt="5"/>
      <dgm:spPr/>
    </dgm:pt>
    <dgm:pt modelId="{90984DF7-1A9A-EC4A-A61E-43D2CE7CD958}" type="pres">
      <dgm:prSet presAssocID="{0E57D0FD-ED3E-41AD-BC44-8A5B027E244D}" presName="sibTransNodeCircle" presStyleLbl="alignNode1" presStyleIdx="0" presStyleCnt="10">
        <dgm:presLayoutVars>
          <dgm:chMax val="0"/>
          <dgm:bulletEnabled/>
        </dgm:presLayoutVars>
      </dgm:prSet>
      <dgm:spPr/>
    </dgm:pt>
    <dgm:pt modelId="{397C9361-469C-B04D-AC89-B66D709C5EDC}" type="pres">
      <dgm:prSet presAssocID="{0D38A8B4-95BF-46DF-8007-17851CA51AFC}" presName="bottomLine" presStyleLbl="alignNode1" presStyleIdx="1" presStyleCnt="10">
        <dgm:presLayoutVars/>
      </dgm:prSet>
      <dgm:spPr/>
    </dgm:pt>
    <dgm:pt modelId="{6BB48C19-0566-BE47-9395-21B5AF094469}" type="pres">
      <dgm:prSet presAssocID="{0D38A8B4-95BF-46DF-8007-17851CA51AFC}" presName="nodeText" presStyleLbl="bgAccFollowNode1" presStyleIdx="0" presStyleCnt="5">
        <dgm:presLayoutVars>
          <dgm:bulletEnabled val="1"/>
        </dgm:presLayoutVars>
      </dgm:prSet>
      <dgm:spPr/>
    </dgm:pt>
    <dgm:pt modelId="{CFCE6F6C-0E60-314C-8A96-6DC512E60367}" type="pres">
      <dgm:prSet presAssocID="{0E57D0FD-ED3E-41AD-BC44-8A5B027E244D}" presName="sibTrans" presStyleCnt="0"/>
      <dgm:spPr/>
    </dgm:pt>
    <dgm:pt modelId="{E0D1D6A5-6E38-A84D-8027-F2B52EC663E1}" type="pres">
      <dgm:prSet presAssocID="{943970ED-CA5F-4913-B27C-9F5B20AC26AC}" presName="compositeNode" presStyleCnt="0">
        <dgm:presLayoutVars>
          <dgm:bulletEnabled val="1"/>
        </dgm:presLayoutVars>
      </dgm:prSet>
      <dgm:spPr/>
    </dgm:pt>
    <dgm:pt modelId="{37B33446-8726-8A44-8E66-16084E641219}" type="pres">
      <dgm:prSet presAssocID="{943970ED-CA5F-4913-B27C-9F5B20AC26AC}" presName="bgRect" presStyleLbl="bgAccFollowNode1" presStyleIdx="1" presStyleCnt="5"/>
      <dgm:spPr/>
    </dgm:pt>
    <dgm:pt modelId="{E522E9BA-D1E0-EB4E-A09C-A6A86707020E}" type="pres">
      <dgm:prSet presAssocID="{DDBD8ED8-4BDD-496B-9AE0-D407138034EC}" presName="sibTransNodeCircle" presStyleLbl="alignNode1" presStyleIdx="2" presStyleCnt="10">
        <dgm:presLayoutVars>
          <dgm:chMax val="0"/>
          <dgm:bulletEnabled/>
        </dgm:presLayoutVars>
      </dgm:prSet>
      <dgm:spPr/>
    </dgm:pt>
    <dgm:pt modelId="{E48E60A8-9B60-1340-9233-8BCF12AED6B7}" type="pres">
      <dgm:prSet presAssocID="{943970ED-CA5F-4913-B27C-9F5B20AC26AC}" presName="bottomLine" presStyleLbl="alignNode1" presStyleIdx="3" presStyleCnt="10">
        <dgm:presLayoutVars/>
      </dgm:prSet>
      <dgm:spPr/>
    </dgm:pt>
    <dgm:pt modelId="{84163188-2ED9-704A-80E9-B2FDBF70FAF9}" type="pres">
      <dgm:prSet presAssocID="{943970ED-CA5F-4913-B27C-9F5B20AC26AC}" presName="nodeText" presStyleLbl="bgAccFollowNode1" presStyleIdx="1" presStyleCnt="5">
        <dgm:presLayoutVars>
          <dgm:bulletEnabled val="1"/>
        </dgm:presLayoutVars>
      </dgm:prSet>
      <dgm:spPr/>
    </dgm:pt>
    <dgm:pt modelId="{AF137C60-CCD0-7742-915A-8F6B71A9C48C}" type="pres">
      <dgm:prSet presAssocID="{DDBD8ED8-4BDD-496B-9AE0-D407138034EC}" presName="sibTrans" presStyleCnt="0"/>
      <dgm:spPr/>
    </dgm:pt>
    <dgm:pt modelId="{7A8A121E-00C0-9A49-BE18-6D43CCF723D5}" type="pres">
      <dgm:prSet presAssocID="{E4C709ED-AE85-41EB-827C-B86A64E78469}" presName="compositeNode" presStyleCnt="0">
        <dgm:presLayoutVars>
          <dgm:bulletEnabled val="1"/>
        </dgm:presLayoutVars>
      </dgm:prSet>
      <dgm:spPr/>
    </dgm:pt>
    <dgm:pt modelId="{9A6EF658-5C61-C145-8D73-13C73F21E86E}" type="pres">
      <dgm:prSet presAssocID="{E4C709ED-AE85-41EB-827C-B86A64E78469}" presName="bgRect" presStyleLbl="bgAccFollowNode1" presStyleIdx="2" presStyleCnt="5"/>
      <dgm:spPr/>
    </dgm:pt>
    <dgm:pt modelId="{BBC062A6-B9A4-5E46-BCD1-B0E6852B52E4}" type="pres">
      <dgm:prSet presAssocID="{BF7A25A6-9203-4E34-8041-C896F504FD47}" presName="sibTransNodeCircle" presStyleLbl="alignNode1" presStyleIdx="4" presStyleCnt="10">
        <dgm:presLayoutVars>
          <dgm:chMax val="0"/>
          <dgm:bulletEnabled/>
        </dgm:presLayoutVars>
      </dgm:prSet>
      <dgm:spPr/>
    </dgm:pt>
    <dgm:pt modelId="{FE8BF999-FF61-7C49-9AD6-C28AE3DAA7AA}" type="pres">
      <dgm:prSet presAssocID="{E4C709ED-AE85-41EB-827C-B86A64E78469}" presName="bottomLine" presStyleLbl="alignNode1" presStyleIdx="5" presStyleCnt="10">
        <dgm:presLayoutVars/>
      </dgm:prSet>
      <dgm:spPr/>
    </dgm:pt>
    <dgm:pt modelId="{77FABDB1-31B6-4849-BD2A-AC1376E51AB3}" type="pres">
      <dgm:prSet presAssocID="{E4C709ED-AE85-41EB-827C-B86A64E78469}" presName="nodeText" presStyleLbl="bgAccFollowNode1" presStyleIdx="2" presStyleCnt="5">
        <dgm:presLayoutVars>
          <dgm:bulletEnabled val="1"/>
        </dgm:presLayoutVars>
      </dgm:prSet>
      <dgm:spPr/>
    </dgm:pt>
    <dgm:pt modelId="{86C99C19-7140-1840-8E5E-6DB0B8463188}" type="pres">
      <dgm:prSet presAssocID="{BF7A25A6-9203-4E34-8041-C896F504FD47}" presName="sibTrans" presStyleCnt="0"/>
      <dgm:spPr/>
    </dgm:pt>
    <dgm:pt modelId="{5164B458-4784-9C47-9E3F-020F5489AEAE}" type="pres">
      <dgm:prSet presAssocID="{B619302F-5FB4-45C5-B204-327EB3581AE0}" presName="compositeNode" presStyleCnt="0">
        <dgm:presLayoutVars>
          <dgm:bulletEnabled val="1"/>
        </dgm:presLayoutVars>
      </dgm:prSet>
      <dgm:spPr/>
    </dgm:pt>
    <dgm:pt modelId="{62A3A499-23C8-3649-82A2-ABD730A96243}" type="pres">
      <dgm:prSet presAssocID="{B619302F-5FB4-45C5-B204-327EB3581AE0}" presName="bgRect" presStyleLbl="bgAccFollowNode1" presStyleIdx="3" presStyleCnt="5"/>
      <dgm:spPr/>
    </dgm:pt>
    <dgm:pt modelId="{A48DE0F2-73DB-CD47-93D5-EEEA45275B4C}" type="pres">
      <dgm:prSet presAssocID="{87E09781-E0F1-44E4-8196-DE5CC430990F}" presName="sibTransNodeCircle" presStyleLbl="alignNode1" presStyleIdx="6" presStyleCnt="10">
        <dgm:presLayoutVars>
          <dgm:chMax val="0"/>
          <dgm:bulletEnabled/>
        </dgm:presLayoutVars>
      </dgm:prSet>
      <dgm:spPr/>
    </dgm:pt>
    <dgm:pt modelId="{1465C616-D727-1148-B787-CE20FF9A51D9}" type="pres">
      <dgm:prSet presAssocID="{B619302F-5FB4-45C5-B204-327EB3581AE0}" presName="bottomLine" presStyleLbl="alignNode1" presStyleIdx="7" presStyleCnt="10">
        <dgm:presLayoutVars/>
      </dgm:prSet>
      <dgm:spPr/>
    </dgm:pt>
    <dgm:pt modelId="{F13F2B31-6B68-B742-A5B2-E633E373D0C6}" type="pres">
      <dgm:prSet presAssocID="{B619302F-5FB4-45C5-B204-327EB3581AE0}" presName="nodeText" presStyleLbl="bgAccFollowNode1" presStyleIdx="3" presStyleCnt="5">
        <dgm:presLayoutVars>
          <dgm:bulletEnabled val="1"/>
        </dgm:presLayoutVars>
      </dgm:prSet>
      <dgm:spPr/>
    </dgm:pt>
    <dgm:pt modelId="{8DFF6D39-36E4-5141-8B41-1BC37F41AB61}" type="pres">
      <dgm:prSet presAssocID="{87E09781-E0F1-44E4-8196-DE5CC430990F}" presName="sibTrans" presStyleCnt="0"/>
      <dgm:spPr/>
    </dgm:pt>
    <dgm:pt modelId="{A95A04AB-D423-F045-91A0-DE470B395628}" type="pres">
      <dgm:prSet presAssocID="{DE0F92CD-785A-4BBE-A778-BCBE7F679433}" presName="compositeNode" presStyleCnt="0">
        <dgm:presLayoutVars>
          <dgm:bulletEnabled val="1"/>
        </dgm:presLayoutVars>
      </dgm:prSet>
      <dgm:spPr/>
    </dgm:pt>
    <dgm:pt modelId="{6EEF3B81-76A7-2F4A-8631-F7168F5C8C51}" type="pres">
      <dgm:prSet presAssocID="{DE0F92CD-785A-4BBE-A778-BCBE7F679433}" presName="bgRect" presStyleLbl="bgAccFollowNode1" presStyleIdx="4" presStyleCnt="5"/>
      <dgm:spPr/>
    </dgm:pt>
    <dgm:pt modelId="{4E6D7060-5127-A344-BF93-4FBAD1FAFD31}" type="pres">
      <dgm:prSet presAssocID="{0A4D4B94-0943-430F-926D-C275ED13A271}" presName="sibTransNodeCircle" presStyleLbl="alignNode1" presStyleIdx="8" presStyleCnt="10">
        <dgm:presLayoutVars>
          <dgm:chMax val="0"/>
          <dgm:bulletEnabled/>
        </dgm:presLayoutVars>
      </dgm:prSet>
      <dgm:spPr/>
    </dgm:pt>
    <dgm:pt modelId="{9AC2276B-D365-EF4B-AB48-08960605E03F}" type="pres">
      <dgm:prSet presAssocID="{DE0F92CD-785A-4BBE-A778-BCBE7F679433}" presName="bottomLine" presStyleLbl="alignNode1" presStyleIdx="9" presStyleCnt="10">
        <dgm:presLayoutVars/>
      </dgm:prSet>
      <dgm:spPr/>
    </dgm:pt>
    <dgm:pt modelId="{8F08DC7D-AE80-764C-819A-529F42484817}" type="pres">
      <dgm:prSet presAssocID="{DE0F92CD-785A-4BBE-A778-BCBE7F679433}" presName="nodeText" presStyleLbl="bgAccFollowNode1" presStyleIdx="4" presStyleCnt="5">
        <dgm:presLayoutVars>
          <dgm:bulletEnabled val="1"/>
        </dgm:presLayoutVars>
      </dgm:prSet>
      <dgm:spPr/>
    </dgm:pt>
  </dgm:ptLst>
  <dgm:cxnLst>
    <dgm:cxn modelId="{D724C802-2A5D-4A98-B268-1472E7B4425B}" srcId="{3379BB66-A1C5-4261-9036-D625C1EB809C}" destId="{B619302F-5FB4-45C5-B204-327EB3581AE0}" srcOrd="3" destOrd="0" parTransId="{A701F99C-6FA9-49C2-BB07-475361DF33F9}" sibTransId="{87E09781-E0F1-44E4-8196-DE5CC430990F}"/>
    <dgm:cxn modelId="{15AB0C23-3B60-3D45-BB3D-49C71E6D1C2C}" type="presOf" srcId="{3379BB66-A1C5-4261-9036-D625C1EB809C}" destId="{D8622761-31B6-A440-B427-D097B146786D}" srcOrd="0" destOrd="0" presId="urn:microsoft.com/office/officeart/2016/7/layout/BasicLinearProcessNumbered"/>
    <dgm:cxn modelId="{1EC48829-9A76-4A46-85FC-3D4F513421A6}" type="presOf" srcId="{E4C709ED-AE85-41EB-827C-B86A64E78469}" destId="{77FABDB1-31B6-4849-BD2A-AC1376E51AB3}" srcOrd="1" destOrd="0" presId="urn:microsoft.com/office/officeart/2016/7/layout/BasicLinearProcessNumbered"/>
    <dgm:cxn modelId="{DF51752D-C8F4-0448-B455-776BAC66FC7D}" type="presOf" srcId="{DE0F92CD-785A-4BBE-A778-BCBE7F679433}" destId="{8F08DC7D-AE80-764C-819A-529F42484817}" srcOrd="1" destOrd="0" presId="urn:microsoft.com/office/officeart/2016/7/layout/BasicLinearProcessNumbered"/>
    <dgm:cxn modelId="{9E01132E-D586-40A3-958A-A31DE3D2136E}" srcId="{3379BB66-A1C5-4261-9036-D625C1EB809C}" destId="{DE0F92CD-785A-4BBE-A778-BCBE7F679433}" srcOrd="4" destOrd="0" parTransId="{84C01688-E137-4E54-AEC3-3153953753DF}" sibTransId="{0A4D4B94-0943-430F-926D-C275ED13A271}"/>
    <dgm:cxn modelId="{158A2C2E-29B7-8742-AECB-948E14C10F8E}" type="presOf" srcId="{B619302F-5FB4-45C5-B204-327EB3581AE0}" destId="{62A3A499-23C8-3649-82A2-ABD730A96243}" srcOrd="0" destOrd="0" presId="urn:microsoft.com/office/officeart/2016/7/layout/BasicLinearProcessNumbered"/>
    <dgm:cxn modelId="{52971633-61F5-9249-B239-4B2585FC788A}" type="presOf" srcId="{943970ED-CA5F-4913-B27C-9F5B20AC26AC}" destId="{37B33446-8726-8A44-8E66-16084E641219}" srcOrd="0" destOrd="0" presId="urn:microsoft.com/office/officeart/2016/7/layout/BasicLinearProcessNumbered"/>
    <dgm:cxn modelId="{C3CC1151-C250-5944-AA51-FFB2166F084B}" type="presOf" srcId="{0A4D4B94-0943-430F-926D-C275ED13A271}" destId="{4E6D7060-5127-A344-BF93-4FBAD1FAFD31}" srcOrd="0" destOrd="0" presId="urn:microsoft.com/office/officeart/2016/7/layout/BasicLinearProcessNumbered"/>
    <dgm:cxn modelId="{D7BCE554-29EC-B14E-818D-CAEF314D0A61}" type="presOf" srcId="{DE0F92CD-785A-4BBE-A778-BCBE7F679433}" destId="{6EEF3B81-76A7-2F4A-8631-F7168F5C8C51}" srcOrd="0" destOrd="0" presId="urn:microsoft.com/office/officeart/2016/7/layout/BasicLinearProcessNumbered"/>
    <dgm:cxn modelId="{D393555C-1D00-4C08-B1A2-ED86612102DA}" srcId="{3379BB66-A1C5-4261-9036-D625C1EB809C}" destId="{0D38A8B4-95BF-46DF-8007-17851CA51AFC}" srcOrd="0" destOrd="0" parTransId="{21DA01D2-68E3-4817-A7D2-36C5BE7B6117}" sibTransId="{0E57D0FD-ED3E-41AD-BC44-8A5B027E244D}"/>
    <dgm:cxn modelId="{81223260-4578-124D-8B11-5DA4FA7B3E6A}" type="presOf" srcId="{E4C709ED-AE85-41EB-827C-B86A64E78469}" destId="{9A6EF658-5C61-C145-8D73-13C73F21E86E}" srcOrd="0" destOrd="0" presId="urn:microsoft.com/office/officeart/2016/7/layout/BasicLinearProcessNumbered"/>
    <dgm:cxn modelId="{005EE078-4ADA-6C44-B409-3EB27823CA88}" type="presOf" srcId="{943970ED-CA5F-4913-B27C-9F5B20AC26AC}" destId="{84163188-2ED9-704A-80E9-B2FDBF70FAF9}" srcOrd="1" destOrd="0" presId="urn:microsoft.com/office/officeart/2016/7/layout/BasicLinearProcessNumbered"/>
    <dgm:cxn modelId="{E94E567A-D304-49E9-8935-C61EE445BAD3}" srcId="{3379BB66-A1C5-4261-9036-D625C1EB809C}" destId="{E4C709ED-AE85-41EB-827C-B86A64E78469}" srcOrd="2" destOrd="0" parTransId="{8D28A75E-1ACD-4222-AFD7-A4DFAE4D09C9}" sibTransId="{BF7A25A6-9203-4E34-8041-C896F504FD47}"/>
    <dgm:cxn modelId="{DE05D18A-2C0B-8044-A164-BCE45C3310E4}" type="presOf" srcId="{B619302F-5FB4-45C5-B204-327EB3581AE0}" destId="{F13F2B31-6B68-B742-A5B2-E633E373D0C6}" srcOrd="1" destOrd="0" presId="urn:microsoft.com/office/officeart/2016/7/layout/BasicLinearProcessNumbered"/>
    <dgm:cxn modelId="{0E9D3898-AE9A-934E-A25C-3B7036F78D79}" type="presOf" srcId="{DDBD8ED8-4BDD-496B-9AE0-D407138034EC}" destId="{E522E9BA-D1E0-EB4E-A09C-A6A86707020E}" srcOrd="0" destOrd="0" presId="urn:microsoft.com/office/officeart/2016/7/layout/BasicLinearProcessNumbered"/>
    <dgm:cxn modelId="{8B68E5A3-6B3F-074C-A113-40BE385C75D6}" type="presOf" srcId="{0D38A8B4-95BF-46DF-8007-17851CA51AFC}" destId="{6BB48C19-0566-BE47-9395-21B5AF094469}" srcOrd="1" destOrd="0" presId="urn:microsoft.com/office/officeart/2016/7/layout/BasicLinearProcessNumbered"/>
    <dgm:cxn modelId="{BA426AA5-BCE3-4562-B045-104BD42F5E05}" srcId="{3379BB66-A1C5-4261-9036-D625C1EB809C}" destId="{943970ED-CA5F-4913-B27C-9F5B20AC26AC}" srcOrd="1" destOrd="0" parTransId="{E777ACAE-76D2-4141-9D69-669F43B60240}" sibTransId="{DDBD8ED8-4BDD-496B-9AE0-D407138034EC}"/>
    <dgm:cxn modelId="{BC814BCE-9B0A-C849-9725-7CE48A9D7B6E}" type="presOf" srcId="{0E57D0FD-ED3E-41AD-BC44-8A5B027E244D}" destId="{90984DF7-1A9A-EC4A-A61E-43D2CE7CD958}" srcOrd="0" destOrd="0" presId="urn:microsoft.com/office/officeart/2016/7/layout/BasicLinearProcessNumbered"/>
    <dgm:cxn modelId="{919E38D3-98D5-A24D-BDAB-A82F9595E4A0}" type="presOf" srcId="{87E09781-E0F1-44E4-8196-DE5CC430990F}" destId="{A48DE0F2-73DB-CD47-93D5-EEEA45275B4C}" srcOrd="0" destOrd="0" presId="urn:microsoft.com/office/officeart/2016/7/layout/BasicLinearProcessNumbered"/>
    <dgm:cxn modelId="{7E1478DA-D67B-9546-8662-F21A3A761E5F}" type="presOf" srcId="{BF7A25A6-9203-4E34-8041-C896F504FD47}" destId="{BBC062A6-B9A4-5E46-BCD1-B0E6852B52E4}" srcOrd="0" destOrd="0" presId="urn:microsoft.com/office/officeart/2016/7/layout/BasicLinearProcessNumbered"/>
    <dgm:cxn modelId="{925C87EA-3E0C-E242-947F-473D6C6B1220}" type="presOf" srcId="{0D38A8B4-95BF-46DF-8007-17851CA51AFC}" destId="{97F95DD1-16AE-2741-B5D5-6B30640BC9DF}" srcOrd="0" destOrd="0" presId="urn:microsoft.com/office/officeart/2016/7/layout/BasicLinearProcessNumbered"/>
    <dgm:cxn modelId="{6531A89D-CDAE-DB4B-9C04-3E8B9D35E3C2}" type="presParOf" srcId="{D8622761-31B6-A440-B427-D097B146786D}" destId="{AB9353E3-7614-8245-BDF4-D5BD86A063FD}" srcOrd="0" destOrd="0" presId="urn:microsoft.com/office/officeart/2016/7/layout/BasicLinearProcessNumbered"/>
    <dgm:cxn modelId="{929ABA81-B041-9B42-B9F8-DBE79FE1F501}" type="presParOf" srcId="{AB9353E3-7614-8245-BDF4-D5BD86A063FD}" destId="{97F95DD1-16AE-2741-B5D5-6B30640BC9DF}" srcOrd="0" destOrd="0" presId="urn:microsoft.com/office/officeart/2016/7/layout/BasicLinearProcessNumbered"/>
    <dgm:cxn modelId="{C40F0DD9-6C1A-6343-BD67-BB06E77037B1}" type="presParOf" srcId="{AB9353E3-7614-8245-BDF4-D5BD86A063FD}" destId="{90984DF7-1A9A-EC4A-A61E-43D2CE7CD958}" srcOrd="1" destOrd="0" presId="urn:microsoft.com/office/officeart/2016/7/layout/BasicLinearProcessNumbered"/>
    <dgm:cxn modelId="{14814CBC-84AE-2544-A031-4E7032131956}" type="presParOf" srcId="{AB9353E3-7614-8245-BDF4-D5BD86A063FD}" destId="{397C9361-469C-B04D-AC89-B66D709C5EDC}" srcOrd="2" destOrd="0" presId="urn:microsoft.com/office/officeart/2016/7/layout/BasicLinearProcessNumbered"/>
    <dgm:cxn modelId="{7336E991-4CA6-8945-B292-5902BDE1CDDF}" type="presParOf" srcId="{AB9353E3-7614-8245-BDF4-D5BD86A063FD}" destId="{6BB48C19-0566-BE47-9395-21B5AF094469}" srcOrd="3" destOrd="0" presId="urn:microsoft.com/office/officeart/2016/7/layout/BasicLinearProcessNumbered"/>
    <dgm:cxn modelId="{9AB6BC88-82ED-A84F-9571-D3C77506961F}" type="presParOf" srcId="{D8622761-31B6-A440-B427-D097B146786D}" destId="{CFCE6F6C-0E60-314C-8A96-6DC512E60367}" srcOrd="1" destOrd="0" presId="urn:microsoft.com/office/officeart/2016/7/layout/BasicLinearProcessNumbered"/>
    <dgm:cxn modelId="{9BFE5D11-5CDF-0741-825B-5372AAEDBD87}" type="presParOf" srcId="{D8622761-31B6-A440-B427-D097B146786D}" destId="{E0D1D6A5-6E38-A84D-8027-F2B52EC663E1}" srcOrd="2" destOrd="0" presId="urn:microsoft.com/office/officeart/2016/7/layout/BasicLinearProcessNumbered"/>
    <dgm:cxn modelId="{327E57D6-F7B3-F941-AEC3-54482A5E819D}" type="presParOf" srcId="{E0D1D6A5-6E38-A84D-8027-F2B52EC663E1}" destId="{37B33446-8726-8A44-8E66-16084E641219}" srcOrd="0" destOrd="0" presId="urn:microsoft.com/office/officeart/2016/7/layout/BasicLinearProcessNumbered"/>
    <dgm:cxn modelId="{04322C5D-C07E-B644-9302-AF29F124E90E}" type="presParOf" srcId="{E0D1D6A5-6E38-A84D-8027-F2B52EC663E1}" destId="{E522E9BA-D1E0-EB4E-A09C-A6A86707020E}" srcOrd="1" destOrd="0" presId="urn:microsoft.com/office/officeart/2016/7/layout/BasicLinearProcessNumbered"/>
    <dgm:cxn modelId="{C1367E57-5D3E-ED48-8BD4-89C2636AB210}" type="presParOf" srcId="{E0D1D6A5-6E38-A84D-8027-F2B52EC663E1}" destId="{E48E60A8-9B60-1340-9233-8BCF12AED6B7}" srcOrd="2" destOrd="0" presId="urn:microsoft.com/office/officeart/2016/7/layout/BasicLinearProcessNumbered"/>
    <dgm:cxn modelId="{6CF85D9E-21B0-0643-A733-075931B8D34E}" type="presParOf" srcId="{E0D1D6A5-6E38-A84D-8027-F2B52EC663E1}" destId="{84163188-2ED9-704A-80E9-B2FDBF70FAF9}" srcOrd="3" destOrd="0" presId="urn:microsoft.com/office/officeart/2016/7/layout/BasicLinearProcessNumbered"/>
    <dgm:cxn modelId="{6E3E9CE4-9B52-4140-9C15-9244DF6600C9}" type="presParOf" srcId="{D8622761-31B6-A440-B427-D097B146786D}" destId="{AF137C60-CCD0-7742-915A-8F6B71A9C48C}" srcOrd="3" destOrd="0" presId="urn:microsoft.com/office/officeart/2016/7/layout/BasicLinearProcessNumbered"/>
    <dgm:cxn modelId="{0574964D-6341-B54B-BF45-0718854CEC52}" type="presParOf" srcId="{D8622761-31B6-A440-B427-D097B146786D}" destId="{7A8A121E-00C0-9A49-BE18-6D43CCF723D5}" srcOrd="4" destOrd="0" presId="urn:microsoft.com/office/officeart/2016/7/layout/BasicLinearProcessNumbered"/>
    <dgm:cxn modelId="{E77589DF-E45D-A347-A30D-427996EF589A}" type="presParOf" srcId="{7A8A121E-00C0-9A49-BE18-6D43CCF723D5}" destId="{9A6EF658-5C61-C145-8D73-13C73F21E86E}" srcOrd="0" destOrd="0" presId="urn:microsoft.com/office/officeart/2016/7/layout/BasicLinearProcessNumbered"/>
    <dgm:cxn modelId="{13B4EEF4-8C9E-264D-9AD6-091D62F9EEFD}" type="presParOf" srcId="{7A8A121E-00C0-9A49-BE18-6D43CCF723D5}" destId="{BBC062A6-B9A4-5E46-BCD1-B0E6852B52E4}" srcOrd="1" destOrd="0" presId="urn:microsoft.com/office/officeart/2016/7/layout/BasicLinearProcessNumbered"/>
    <dgm:cxn modelId="{97B1699D-AD2B-3040-83DE-7BC99B3AB8FE}" type="presParOf" srcId="{7A8A121E-00C0-9A49-BE18-6D43CCF723D5}" destId="{FE8BF999-FF61-7C49-9AD6-C28AE3DAA7AA}" srcOrd="2" destOrd="0" presId="urn:microsoft.com/office/officeart/2016/7/layout/BasicLinearProcessNumbered"/>
    <dgm:cxn modelId="{214A97D5-101C-0942-96B1-E08E8D9A01ED}" type="presParOf" srcId="{7A8A121E-00C0-9A49-BE18-6D43CCF723D5}" destId="{77FABDB1-31B6-4849-BD2A-AC1376E51AB3}" srcOrd="3" destOrd="0" presId="urn:microsoft.com/office/officeart/2016/7/layout/BasicLinearProcessNumbered"/>
    <dgm:cxn modelId="{DB75CC92-B90A-4440-9360-48FA883D203E}" type="presParOf" srcId="{D8622761-31B6-A440-B427-D097B146786D}" destId="{86C99C19-7140-1840-8E5E-6DB0B8463188}" srcOrd="5" destOrd="0" presId="urn:microsoft.com/office/officeart/2016/7/layout/BasicLinearProcessNumbered"/>
    <dgm:cxn modelId="{EEAC8552-D9F7-4E4A-8879-F9F241083F19}" type="presParOf" srcId="{D8622761-31B6-A440-B427-D097B146786D}" destId="{5164B458-4784-9C47-9E3F-020F5489AEAE}" srcOrd="6" destOrd="0" presId="urn:microsoft.com/office/officeart/2016/7/layout/BasicLinearProcessNumbered"/>
    <dgm:cxn modelId="{1CB3E9A7-7556-8C41-BFCA-E791BD899B6D}" type="presParOf" srcId="{5164B458-4784-9C47-9E3F-020F5489AEAE}" destId="{62A3A499-23C8-3649-82A2-ABD730A96243}" srcOrd="0" destOrd="0" presId="urn:microsoft.com/office/officeart/2016/7/layout/BasicLinearProcessNumbered"/>
    <dgm:cxn modelId="{694F5928-E273-434A-BC66-D93E62A91114}" type="presParOf" srcId="{5164B458-4784-9C47-9E3F-020F5489AEAE}" destId="{A48DE0F2-73DB-CD47-93D5-EEEA45275B4C}" srcOrd="1" destOrd="0" presId="urn:microsoft.com/office/officeart/2016/7/layout/BasicLinearProcessNumbered"/>
    <dgm:cxn modelId="{080767E1-EB85-674F-8657-2E0460B255DA}" type="presParOf" srcId="{5164B458-4784-9C47-9E3F-020F5489AEAE}" destId="{1465C616-D727-1148-B787-CE20FF9A51D9}" srcOrd="2" destOrd="0" presId="urn:microsoft.com/office/officeart/2016/7/layout/BasicLinearProcessNumbered"/>
    <dgm:cxn modelId="{84FDB6A4-0C6D-0C41-9D50-D6FD984CE395}" type="presParOf" srcId="{5164B458-4784-9C47-9E3F-020F5489AEAE}" destId="{F13F2B31-6B68-B742-A5B2-E633E373D0C6}" srcOrd="3" destOrd="0" presId="urn:microsoft.com/office/officeart/2016/7/layout/BasicLinearProcessNumbered"/>
    <dgm:cxn modelId="{DDBC2BC9-B34E-3F47-9DB5-4D0297699B4C}" type="presParOf" srcId="{D8622761-31B6-A440-B427-D097B146786D}" destId="{8DFF6D39-36E4-5141-8B41-1BC37F41AB61}" srcOrd="7" destOrd="0" presId="urn:microsoft.com/office/officeart/2016/7/layout/BasicLinearProcessNumbered"/>
    <dgm:cxn modelId="{3A464DFC-DB13-A847-8701-2CD0313CF511}" type="presParOf" srcId="{D8622761-31B6-A440-B427-D097B146786D}" destId="{A95A04AB-D423-F045-91A0-DE470B395628}" srcOrd="8" destOrd="0" presId="urn:microsoft.com/office/officeart/2016/7/layout/BasicLinearProcessNumbered"/>
    <dgm:cxn modelId="{629192C6-1C3C-0A40-AB57-12BFC289D238}" type="presParOf" srcId="{A95A04AB-D423-F045-91A0-DE470B395628}" destId="{6EEF3B81-76A7-2F4A-8631-F7168F5C8C51}" srcOrd="0" destOrd="0" presId="urn:microsoft.com/office/officeart/2016/7/layout/BasicLinearProcessNumbered"/>
    <dgm:cxn modelId="{9AD6174F-402C-344E-A6BA-C53AA724524D}" type="presParOf" srcId="{A95A04AB-D423-F045-91A0-DE470B395628}" destId="{4E6D7060-5127-A344-BF93-4FBAD1FAFD31}" srcOrd="1" destOrd="0" presId="urn:microsoft.com/office/officeart/2016/7/layout/BasicLinearProcessNumbered"/>
    <dgm:cxn modelId="{1A7C225D-04E6-C34C-BF66-0E6F338A01A3}" type="presParOf" srcId="{A95A04AB-D423-F045-91A0-DE470B395628}" destId="{9AC2276B-D365-EF4B-AB48-08960605E03F}" srcOrd="2" destOrd="0" presId="urn:microsoft.com/office/officeart/2016/7/layout/BasicLinearProcessNumbered"/>
    <dgm:cxn modelId="{B97B4F57-F05E-E447-8C00-A3CAF8CF9A16}" type="presParOf" srcId="{A95A04AB-D423-F045-91A0-DE470B395628}" destId="{8F08DC7D-AE80-764C-819A-529F4248481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84D1E3-5D94-4DC5-A8B9-F048189FE32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093868C-001E-4626-B04A-1AE5BC9CF50B}">
      <dgm:prSet/>
      <dgm:spPr/>
      <dgm:t>
        <a:bodyPr/>
        <a:lstStyle/>
        <a:p>
          <a:r>
            <a:rPr lang="en-US" b="0" i="0" baseline="0"/>
            <a:t>You learned how to:</a:t>
          </a:r>
          <a:endParaRPr lang="en-US"/>
        </a:p>
      </dgm:t>
    </dgm:pt>
    <dgm:pt modelId="{10A6E228-536D-4EE5-8A7A-BA223BCE8B11}" type="parTrans" cxnId="{9A37661B-CEF0-4EA0-A1B5-76360D05712E}">
      <dgm:prSet/>
      <dgm:spPr/>
      <dgm:t>
        <a:bodyPr/>
        <a:lstStyle/>
        <a:p>
          <a:endParaRPr lang="en-US"/>
        </a:p>
      </dgm:t>
    </dgm:pt>
    <dgm:pt modelId="{ED7360F2-03C5-4B20-B479-A7001D934E3F}" type="sibTrans" cxnId="{9A37661B-CEF0-4EA0-A1B5-76360D05712E}">
      <dgm:prSet/>
      <dgm:spPr/>
      <dgm:t>
        <a:bodyPr/>
        <a:lstStyle/>
        <a:p>
          <a:endParaRPr lang="en-US"/>
        </a:p>
      </dgm:t>
    </dgm:pt>
    <dgm:pt modelId="{D6838454-11A2-41BE-868A-B2364729E09B}">
      <dgm:prSet/>
      <dgm:spPr/>
      <dgm:t>
        <a:bodyPr/>
        <a:lstStyle/>
        <a:p>
          <a:r>
            <a:rPr lang="en-US" b="0" i="0" baseline="0"/>
            <a:t>Connect data</a:t>
          </a:r>
          <a:endParaRPr lang="en-US"/>
        </a:p>
      </dgm:t>
    </dgm:pt>
    <dgm:pt modelId="{48BCF784-023A-4819-BE37-45E7F0F91F4E}" type="parTrans" cxnId="{02D10536-238D-4133-A5D1-509BCF60003E}">
      <dgm:prSet/>
      <dgm:spPr/>
      <dgm:t>
        <a:bodyPr/>
        <a:lstStyle/>
        <a:p>
          <a:endParaRPr lang="en-US"/>
        </a:p>
      </dgm:t>
    </dgm:pt>
    <dgm:pt modelId="{031BAA20-0241-48F9-BBC3-F5CD49A7270E}" type="sibTrans" cxnId="{02D10536-238D-4133-A5D1-509BCF60003E}">
      <dgm:prSet/>
      <dgm:spPr/>
      <dgm:t>
        <a:bodyPr/>
        <a:lstStyle/>
        <a:p>
          <a:endParaRPr lang="en-US"/>
        </a:p>
      </dgm:t>
    </dgm:pt>
    <dgm:pt modelId="{17E953CC-6A42-4C84-BA1A-1ABEFCD9F7E3}">
      <dgm:prSet/>
      <dgm:spPr/>
      <dgm:t>
        <a:bodyPr/>
        <a:lstStyle/>
        <a:p>
          <a:r>
            <a:rPr lang="en-US" b="0" i="0" baseline="0"/>
            <a:t>Build charts</a:t>
          </a:r>
          <a:endParaRPr lang="en-US"/>
        </a:p>
      </dgm:t>
    </dgm:pt>
    <dgm:pt modelId="{0705E999-ED98-4AC9-9CE6-C541010E6CAE}" type="parTrans" cxnId="{F1C8589B-7A37-48E6-90B4-87AF5F3D206F}">
      <dgm:prSet/>
      <dgm:spPr/>
      <dgm:t>
        <a:bodyPr/>
        <a:lstStyle/>
        <a:p>
          <a:endParaRPr lang="en-US"/>
        </a:p>
      </dgm:t>
    </dgm:pt>
    <dgm:pt modelId="{175A1D4E-EAF5-4AB3-AE04-4A8D555B26B0}" type="sibTrans" cxnId="{F1C8589B-7A37-48E6-90B4-87AF5F3D206F}">
      <dgm:prSet/>
      <dgm:spPr/>
      <dgm:t>
        <a:bodyPr/>
        <a:lstStyle/>
        <a:p>
          <a:endParaRPr lang="en-US"/>
        </a:p>
      </dgm:t>
    </dgm:pt>
    <dgm:pt modelId="{CE17A4D0-6E7E-4399-9670-DFC6A873B677}">
      <dgm:prSet/>
      <dgm:spPr/>
      <dgm:t>
        <a:bodyPr/>
        <a:lstStyle/>
        <a:p>
          <a:r>
            <a:rPr lang="en-US" b="0" i="0" baseline="0"/>
            <a:t>Create dashboards</a:t>
          </a:r>
          <a:endParaRPr lang="en-US"/>
        </a:p>
      </dgm:t>
    </dgm:pt>
    <dgm:pt modelId="{D0F9CDCE-614C-4B10-A5D4-948521884C7F}" type="parTrans" cxnId="{D27A6AA9-81B9-40FA-8DBE-435C8ED0C0B6}">
      <dgm:prSet/>
      <dgm:spPr/>
      <dgm:t>
        <a:bodyPr/>
        <a:lstStyle/>
        <a:p>
          <a:endParaRPr lang="en-US"/>
        </a:p>
      </dgm:t>
    </dgm:pt>
    <dgm:pt modelId="{C18C703C-2A5A-4F68-9E31-CEFE3507D142}" type="sibTrans" cxnId="{D27A6AA9-81B9-40FA-8DBE-435C8ED0C0B6}">
      <dgm:prSet/>
      <dgm:spPr/>
      <dgm:t>
        <a:bodyPr/>
        <a:lstStyle/>
        <a:p>
          <a:endParaRPr lang="en-US"/>
        </a:p>
      </dgm:t>
    </dgm:pt>
    <dgm:pt modelId="{2E25E62C-4E3E-4375-9924-94E008FF77F3}">
      <dgm:prSet/>
      <dgm:spPr/>
      <dgm:t>
        <a:bodyPr/>
        <a:lstStyle/>
        <a:p>
          <a:r>
            <a:rPr lang="en-US" b="0" i="0" baseline="0"/>
            <a:t>Add interactivity</a:t>
          </a:r>
          <a:endParaRPr lang="en-US"/>
        </a:p>
      </dgm:t>
    </dgm:pt>
    <dgm:pt modelId="{401D9FA6-0430-4866-B000-8EDA3D6796D3}" type="parTrans" cxnId="{221EEBE8-AA57-46B7-8EC1-2BE2477020EF}">
      <dgm:prSet/>
      <dgm:spPr/>
      <dgm:t>
        <a:bodyPr/>
        <a:lstStyle/>
        <a:p>
          <a:endParaRPr lang="en-US"/>
        </a:p>
      </dgm:t>
    </dgm:pt>
    <dgm:pt modelId="{43191807-8E44-4318-9866-641519509DAA}" type="sibTrans" cxnId="{221EEBE8-AA57-46B7-8EC1-2BE2477020EF}">
      <dgm:prSet/>
      <dgm:spPr/>
      <dgm:t>
        <a:bodyPr/>
        <a:lstStyle/>
        <a:p>
          <a:endParaRPr lang="en-US"/>
        </a:p>
      </dgm:t>
    </dgm:pt>
    <dgm:pt modelId="{C3F6033D-A64D-479A-927B-30BB17BE578F}">
      <dgm:prSet/>
      <dgm:spPr/>
      <dgm:t>
        <a:bodyPr/>
        <a:lstStyle/>
        <a:p>
          <a:r>
            <a:rPr lang="en-US" b="0" i="0" baseline="0"/>
            <a:t>Publish your work</a:t>
          </a:r>
          <a:endParaRPr lang="en-US"/>
        </a:p>
      </dgm:t>
    </dgm:pt>
    <dgm:pt modelId="{845F0833-7AB5-40C7-B9FF-8015B01793C5}" type="parTrans" cxnId="{ABF01C4D-2A74-4DD2-92C7-100BE5482107}">
      <dgm:prSet/>
      <dgm:spPr/>
      <dgm:t>
        <a:bodyPr/>
        <a:lstStyle/>
        <a:p>
          <a:endParaRPr lang="en-US"/>
        </a:p>
      </dgm:t>
    </dgm:pt>
    <dgm:pt modelId="{88A9D147-FE22-48DF-91A4-9127E42EDC7A}" type="sibTrans" cxnId="{ABF01C4D-2A74-4DD2-92C7-100BE5482107}">
      <dgm:prSet/>
      <dgm:spPr/>
      <dgm:t>
        <a:bodyPr/>
        <a:lstStyle/>
        <a:p>
          <a:endParaRPr lang="en-US"/>
        </a:p>
      </dgm:t>
    </dgm:pt>
    <dgm:pt modelId="{48A95407-7088-4A35-8F53-C7852081555E}">
      <dgm:prSet/>
      <dgm:spPr/>
      <dgm:t>
        <a:bodyPr/>
        <a:lstStyle/>
        <a:p>
          <a:r>
            <a:rPr lang="en-US" b="0" i="0" baseline="0"/>
            <a:t>Practice improves dashboard design</a:t>
          </a:r>
          <a:endParaRPr lang="en-US"/>
        </a:p>
      </dgm:t>
    </dgm:pt>
    <dgm:pt modelId="{20C127C6-B902-4328-A370-76B8FC5E4BE5}" type="parTrans" cxnId="{2D14CB5B-94C0-420B-B5AF-2FF509176A2A}">
      <dgm:prSet/>
      <dgm:spPr/>
      <dgm:t>
        <a:bodyPr/>
        <a:lstStyle/>
        <a:p>
          <a:endParaRPr lang="en-US"/>
        </a:p>
      </dgm:t>
    </dgm:pt>
    <dgm:pt modelId="{786FCF4D-3AAE-453F-82B0-68AFE9EF9F01}" type="sibTrans" cxnId="{2D14CB5B-94C0-420B-B5AF-2FF509176A2A}">
      <dgm:prSet/>
      <dgm:spPr/>
      <dgm:t>
        <a:bodyPr/>
        <a:lstStyle/>
        <a:p>
          <a:endParaRPr lang="en-US"/>
        </a:p>
      </dgm:t>
    </dgm:pt>
    <dgm:pt modelId="{9707CF66-16D2-41D0-94FE-43FB98BB1DFC}">
      <dgm:prSet/>
      <dgm:spPr/>
      <dgm:t>
        <a:bodyPr/>
        <a:lstStyle/>
        <a:p>
          <a:r>
            <a:rPr lang="en-US" b="0" i="0" baseline="0"/>
            <a:t>Explore Tableau Public for inspiration</a:t>
          </a:r>
          <a:endParaRPr lang="en-US"/>
        </a:p>
      </dgm:t>
    </dgm:pt>
    <dgm:pt modelId="{F65C55F6-97F7-48F3-BD36-06C54B976F8A}" type="parTrans" cxnId="{F7025066-6093-4ECF-B6C8-BDF0214ADAB7}">
      <dgm:prSet/>
      <dgm:spPr/>
      <dgm:t>
        <a:bodyPr/>
        <a:lstStyle/>
        <a:p>
          <a:endParaRPr lang="en-US"/>
        </a:p>
      </dgm:t>
    </dgm:pt>
    <dgm:pt modelId="{D8473F8E-CE30-4ABC-B1E1-84AC2ED644D0}" type="sibTrans" cxnId="{F7025066-6093-4ECF-B6C8-BDF0214ADAB7}">
      <dgm:prSet/>
      <dgm:spPr/>
      <dgm:t>
        <a:bodyPr/>
        <a:lstStyle/>
        <a:p>
          <a:endParaRPr lang="en-US"/>
        </a:p>
      </dgm:t>
    </dgm:pt>
    <dgm:pt modelId="{D83AC0B4-3BF3-4D42-9B9A-7BD55ABDFC3C}" type="pres">
      <dgm:prSet presAssocID="{A784D1E3-5D94-4DC5-A8B9-F048189FE326}" presName="linear" presStyleCnt="0">
        <dgm:presLayoutVars>
          <dgm:animLvl val="lvl"/>
          <dgm:resizeHandles val="exact"/>
        </dgm:presLayoutVars>
      </dgm:prSet>
      <dgm:spPr/>
    </dgm:pt>
    <dgm:pt modelId="{C579C5F8-EC71-984B-9A55-8EC115F49500}" type="pres">
      <dgm:prSet presAssocID="{8093868C-001E-4626-B04A-1AE5BC9CF50B}" presName="parentText" presStyleLbl="node1" presStyleIdx="0" presStyleCnt="1">
        <dgm:presLayoutVars>
          <dgm:chMax val="0"/>
          <dgm:bulletEnabled val="1"/>
        </dgm:presLayoutVars>
      </dgm:prSet>
      <dgm:spPr/>
    </dgm:pt>
    <dgm:pt modelId="{6A52195A-F534-B740-A6EE-6B93E2A64791}" type="pres">
      <dgm:prSet presAssocID="{8093868C-001E-4626-B04A-1AE5BC9CF50B}" presName="childText" presStyleLbl="revTx" presStyleIdx="0" presStyleCnt="1">
        <dgm:presLayoutVars>
          <dgm:bulletEnabled val="1"/>
        </dgm:presLayoutVars>
      </dgm:prSet>
      <dgm:spPr/>
    </dgm:pt>
  </dgm:ptLst>
  <dgm:cxnLst>
    <dgm:cxn modelId="{9A37661B-CEF0-4EA0-A1B5-76360D05712E}" srcId="{A784D1E3-5D94-4DC5-A8B9-F048189FE326}" destId="{8093868C-001E-4626-B04A-1AE5BC9CF50B}" srcOrd="0" destOrd="0" parTransId="{10A6E228-536D-4EE5-8A7A-BA223BCE8B11}" sibTransId="{ED7360F2-03C5-4B20-B479-A7001D934E3F}"/>
    <dgm:cxn modelId="{368DE828-890F-2D42-903D-E88D309B6B3D}" type="presOf" srcId="{8093868C-001E-4626-B04A-1AE5BC9CF50B}" destId="{C579C5F8-EC71-984B-9A55-8EC115F49500}" srcOrd="0" destOrd="0" presId="urn:microsoft.com/office/officeart/2005/8/layout/vList2"/>
    <dgm:cxn modelId="{EACAF82C-1E5D-0E45-A014-AE492F546647}" type="presOf" srcId="{2E25E62C-4E3E-4375-9924-94E008FF77F3}" destId="{6A52195A-F534-B740-A6EE-6B93E2A64791}" srcOrd="0" destOrd="3" presId="urn:microsoft.com/office/officeart/2005/8/layout/vList2"/>
    <dgm:cxn modelId="{F18DCA32-39FC-C445-BE6E-D912DECFC5E7}" type="presOf" srcId="{48A95407-7088-4A35-8F53-C7852081555E}" destId="{6A52195A-F534-B740-A6EE-6B93E2A64791}" srcOrd="0" destOrd="5" presId="urn:microsoft.com/office/officeart/2005/8/layout/vList2"/>
    <dgm:cxn modelId="{C48D5F34-BC1A-BF46-8476-FF00D442F15B}" type="presOf" srcId="{D6838454-11A2-41BE-868A-B2364729E09B}" destId="{6A52195A-F534-B740-A6EE-6B93E2A64791}" srcOrd="0" destOrd="0" presId="urn:microsoft.com/office/officeart/2005/8/layout/vList2"/>
    <dgm:cxn modelId="{02D10536-238D-4133-A5D1-509BCF60003E}" srcId="{8093868C-001E-4626-B04A-1AE5BC9CF50B}" destId="{D6838454-11A2-41BE-868A-B2364729E09B}" srcOrd="0" destOrd="0" parTransId="{48BCF784-023A-4819-BE37-45E7F0F91F4E}" sibTransId="{031BAA20-0241-48F9-BBC3-F5CD49A7270E}"/>
    <dgm:cxn modelId="{AB2F324C-8696-504D-BED2-729CEF1FE70A}" type="presOf" srcId="{A784D1E3-5D94-4DC5-A8B9-F048189FE326}" destId="{D83AC0B4-3BF3-4D42-9B9A-7BD55ABDFC3C}" srcOrd="0" destOrd="0" presId="urn:microsoft.com/office/officeart/2005/8/layout/vList2"/>
    <dgm:cxn modelId="{ABF01C4D-2A74-4DD2-92C7-100BE5482107}" srcId="{8093868C-001E-4626-B04A-1AE5BC9CF50B}" destId="{C3F6033D-A64D-479A-927B-30BB17BE578F}" srcOrd="4" destOrd="0" parTransId="{845F0833-7AB5-40C7-B9FF-8015B01793C5}" sibTransId="{88A9D147-FE22-48DF-91A4-9127E42EDC7A}"/>
    <dgm:cxn modelId="{2D14CB5B-94C0-420B-B5AF-2FF509176A2A}" srcId="{8093868C-001E-4626-B04A-1AE5BC9CF50B}" destId="{48A95407-7088-4A35-8F53-C7852081555E}" srcOrd="5" destOrd="0" parTransId="{20C127C6-B902-4328-A370-76B8FC5E4BE5}" sibTransId="{786FCF4D-3AAE-453F-82B0-68AFE9EF9F01}"/>
    <dgm:cxn modelId="{F7025066-6093-4ECF-B6C8-BDF0214ADAB7}" srcId="{8093868C-001E-4626-B04A-1AE5BC9CF50B}" destId="{9707CF66-16D2-41D0-94FE-43FB98BB1DFC}" srcOrd="6" destOrd="0" parTransId="{F65C55F6-97F7-48F3-BD36-06C54B976F8A}" sibTransId="{D8473F8E-CE30-4ABC-B1E1-84AC2ED644D0}"/>
    <dgm:cxn modelId="{080F8571-FACB-5845-8F5D-8801882DC41F}" type="presOf" srcId="{17E953CC-6A42-4C84-BA1A-1ABEFCD9F7E3}" destId="{6A52195A-F534-B740-A6EE-6B93E2A64791}" srcOrd="0" destOrd="1" presId="urn:microsoft.com/office/officeart/2005/8/layout/vList2"/>
    <dgm:cxn modelId="{1E62319B-013B-2D49-8F28-2CCC1377F796}" type="presOf" srcId="{CE17A4D0-6E7E-4399-9670-DFC6A873B677}" destId="{6A52195A-F534-B740-A6EE-6B93E2A64791}" srcOrd="0" destOrd="2" presId="urn:microsoft.com/office/officeart/2005/8/layout/vList2"/>
    <dgm:cxn modelId="{F1C8589B-7A37-48E6-90B4-87AF5F3D206F}" srcId="{8093868C-001E-4626-B04A-1AE5BC9CF50B}" destId="{17E953CC-6A42-4C84-BA1A-1ABEFCD9F7E3}" srcOrd="1" destOrd="0" parTransId="{0705E999-ED98-4AC9-9CE6-C541010E6CAE}" sibTransId="{175A1D4E-EAF5-4AB3-AE04-4A8D555B26B0}"/>
    <dgm:cxn modelId="{D27A6AA9-81B9-40FA-8DBE-435C8ED0C0B6}" srcId="{8093868C-001E-4626-B04A-1AE5BC9CF50B}" destId="{CE17A4D0-6E7E-4399-9670-DFC6A873B677}" srcOrd="2" destOrd="0" parTransId="{D0F9CDCE-614C-4B10-A5D4-948521884C7F}" sibTransId="{C18C703C-2A5A-4F68-9E31-CEFE3507D142}"/>
    <dgm:cxn modelId="{5A289CCD-F8D7-0F4A-9E3A-757837B11518}" type="presOf" srcId="{9707CF66-16D2-41D0-94FE-43FB98BB1DFC}" destId="{6A52195A-F534-B740-A6EE-6B93E2A64791}" srcOrd="0" destOrd="6" presId="urn:microsoft.com/office/officeart/2005/8/layout/vList2"/>
    <dgm:cxn modelId="{221EEBE8-AA57-46B7-8EC1-2BE2477020EF}" srcId="{8093868C-001E-4626-B04A-1AE5BC9CF50B}" destId="{2E25E62C-4E3E-4375-9924-94E008FF77F3}" srcOrd="3" destOrd="0" parTransId="{401D9FA6-0430-4866-B000-8EDA3D6796D3}" sibTransId="{43191807-8E44-4318-9866-641519509DAA}"/>
    <dgm:cxn modelId="{B14411FF-4915-AF41-919F-D5F385F5B502}" type="presOf" srcId="{C3F6033D-A64D-479A-927B-30BB17BE578F}" destId="{6A52195A-F534-B740-A6EE-6B93E2A64791}" srcOrd="0" destOrd="4" presId="urn:microsoft.com/office/officeart/2005/8/layout/vList2"/>
    <dgm:cxn modelId="{288B35F1-BA61-9E47-9AEA-479A4273D5F3}" type="presParOf" srcId="{D83AC0B4-3BF3-4D42-9B9A-7BD55ABDFC3C}" destId="{C579C5F8-EC71-984B-9A55-8EC115F49500}" srcOrd="0" destOrd="0" presId="urn:microsoft.com/office/officeart/2005/8/layout/vList2"/>
    <dgm:cxn modelId="{E68BC279-B433-A644-95AF-48E4E2A84123}" type="presParOf" srcId="{D83AC0B4-3BF3-4D42-9B9A-7BD55ABDFC3C}" destId="{6A52195A-F534-B740-A6EE-6B93E2A6479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BA773-A376-40B2-BC38-2822BEFCA390}">
      <dsp:nvSpPr>
        <dsp:cNvPr id="0" name=""/>
        <dsp:cNvSpPr/>
      </dsp:nvSpPr>
      <dsp:spPr>
        <a:xfrm>
          <a:off x="0" y="2976"/>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3AB2B-6F53-4A09-994C-EEE89395825E}">
      <dsp:nvSpPr>
        <dsp:cNvPr id="0" name=""/>
        <dsp:cNvSpPr/>
      </dsp:nvSpPr>
      <dsp:spPr>
        <a:xfrm>
          <a:off x="191802" y="145639"/>
          <a:ext cx="348731" cy="348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CF5B3-BD66-4FAB-A45F-2685FE92A537}">
      <dsp:nvSpPr>
        <dsp:cNvPr id="0" name=""/>
        <dsp:cNvSpPr/>
      </dsp:nvSpPr>
      <dsp:spPr>
        <a:xfrm>
          <a:off x="732336" y="2976"/>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Dashboards published to Tableau Public are </a:t>
          </a:r>
          <a:r>
            <a:rPr lang="en-US" sz="1600" b="1" kern="1200"/>
            <a:t>visible to everyone</a:t>
          </a:r>
          <a:endParaRPr lang="en-US" sz="1600" kern="1200"/>
        </a:p>
      </dsp:txBody>
      <dsp:txXfrm>
        <a:off x="732336" y="2976"/>
        <a:ext cx="4242434" cy="634057"/>
      </dsp:txXfrm>
    </dsp:sp>
    <dsp:sp modelId="{161FDBC2-0883-4FE6-A7E5-9D6746E3CFE6}">
      <dsp:nvSpPr>
        <dsp:cNvPr id="0" name=""/>
        <dsp:cNvSpPr/>
      </dsp:nvSpPr>
      <dsp:spPr>
        <a:xfrm>
          <a:off x="0" y="795549"/>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66BA6-DA47-4BE6-A797-C6BAA6DC96A0}">
      <dsp:nvSpPr>
        <dsp:cNvPr id="0" name=""/>
        <dsp:cNvSpPr/>
      </dsp:nvSpPr>
      <dsp:spPr>
        <a:xfrm>
          <a:off x="191802" y="938212"/>
          <a:ext cx="348731" cy="348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873E03-B5F9-4E61-808E-812849ED50DA}">
      <dsp:nvSpPr>
        <dsp:cNvPr id="0" name=""/>
        <dsp:cNvSpPr/>
      </dsp:nvSpPr>
      <dsp:spPr>
        <a:xfrm>
          <a:off x="732336" y="795549"/>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Do not upload sensitive, private, or proprietary data</a:t>
          </a:r>
        </a:p>
      </dsp:txBody>
      <dsp:txXfrm>
        <a:off x="732336" y="795549"/>
        <a:ext cx="4242434" cy="634057"/>
      </dsp:txXfrm>
    </dsp:sp>
    <dsp:sp modelId="{A1A6A97D-3DA3-4B89-880A-8EBDE30AD411}">
      <dsp:nvSpPr>
        <dsp:cNvPr id="0" name=""/>
        <dsp:cNvSpPr/>
      </dsp:nvSpPr>
      <dsp:spPr>
        <a:xfrm>
          <a:off x="0" y="1588121"/>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FE3A3E-8497-4EE9-AE54-AB83342EBB9C}">
      <dsp:nvSpPr>
        <dsp:cNvPr id="0" name=""/>
        <dsp:cNvSpPr/>
      </dsp:nvSpPr>
      <dsp:spPr>
        <a:xfrm>
          <a:off x="191802" y="1730784"/>
          <a:ext cx="348731" cy="3487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AD938-C3D6-4264-90BF-7CA04C99A6DA}">
      <dsp:nvSpPr>
        <dsp:cNvPr id="0" name=""/>
        <dsp:cNvSpPr/>
      </dsp:nvSpPr>
      <dsp:spPr>
        <a:xfrm>
          <a:off x="732336" y="1588121"/>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Save your work frequently to avoid data loss</a:t>
          </a:r>
        </a:p>
      </dsp:txBody>
      <dsp:txXfrm>
        <a:off x="732336" y="1588121"/>
        <a:ext cx="4242434" cy="634057"/>
      </dsp:txXfrm>
    </dsp:sp>
    <dsp:sp modelId="{37F622D3-4780-422A-B00A-6AC5C3471FD2}">
      <dsp:nvSpPr>
        <dsp:cNvPr id="0" name=""/>
        <dsp:cNvSpPr/>
      </dsp:nvSpPr>
      <dsp:spPr>
        <a:xfrm>
          <a:off x="0" y="2380693"/>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A0F3F-3BDC-4D00-A1EE-799428BFC6F5}">
      <dsp:nvSpPr>
        <dsp:cNvPr id="0" name=""/>
        <dsp:cNvSpPr/>
      </dsp:nvSpPr>
      <dsp:spPr>
        <a:xfrm>
          <a:off x="191802" y="2523356"/>
          <a:ext cx="348731" cy="3487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B89B6-EDC5-430A-A0EB-9B02058A18F5}">
      <dsp:nvSpPr>
        <dsp:cNvPr id="0" name=""/>
        <dsp:cNvSpPr/>
      </dsp:nvSpPr>
      <dsp:spPr>
        <a:xfrm>
          <a:off x="732336" y="2380693"/>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Tableau Public requires an internet connection to publish dashboards</a:t>
          </a:r>
        </a:p>
      </dsp:txBody>
      <dsp:txXfrm>
        <a:off x="732336" y="2380693"/>
        <a:ext cx="4242434" cy="634057"/>
      </dsp:txXfrm>
    </dsp:sp>
    <dsp:sp modelId="{0A25E834-95F2-483B-AC1A-2676511BDB2B}">
      <dsp:nvSpPr>
        <dsp:cNvPr id="0" name=""/>
        <dsp:cNvSpPr/>
      </dsp:nvSpPr>
      <dsp:spPr>
        <a:xfrm>
          <a:off x="0" y="3173266"/>
          <a:ext cx="4974771" cy="634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C159EB-7611-4B5C-BBFF-874D24F36D90}">
      <dsp:nvSpPr>
        <dsp:cNvPr id="0" name=""/>
        <dsp:cNvSpPr/>
      </dsp:nvSpPr>
      <dsp:spPr>
        <a:xfrm>
          <a:off x="191802" y="3315929"/>
          <a:ext cx="348731" cy="3487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5996D-875D-4F6C-B245-32BFCC56893E}">
      <dsp:nvSpPr>
        <dsp:cNvPr id="0" name=""/>
        <dsp:cNvSpPr/>
      </dsp:nvSpPr>
      <dsp:spPr>
        <a:xfrm>
          <a:off x="732336" y="3173266"/>
          <a:ext cx="4242434" cy="634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104" tIns="67104" rIns="67104" bIns="67104" numCol="1" spcCol="1270" anchor="ctr" anchorCtr="0">
          <a:noAutofit/>
        </a:bodyPr>
        <a:lstStyle/>
        <a:p>
          <a:pPr marL="0" lvl="0" indent="0" algn="l" defTabSz="711200">
            <a:lnSpc>
              <a:spcPct val="100000"/>
            </a:lnSpc>
            <a:spcBef>
              <a:spcPct val="0"/>
            </a:spcBef>
            <a:spcAft>
              <a:spcPct val="35000"/>
            </a:spcAft>
            <a:buNone/>
          </a:pPr>
          <a:r>
            <a:rPr lang="en-US" sz="1600" kern="1200"/>
            <a:t>Some features may differ from Tableau Desktop (paid version)</a:t>
          </a:r>
        </a:p>
      </dsp:txBody>
      <dsp:txXfrm>
        <a:off x="732336" y="3173266"/>
        <a:ext cx="4242434" cy="634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95DD1-16AE-2741-B5D5-6B30640BC9DF}">
      <dsp:nvSpPr>
        <dsp:cNvPr id="0" name=""/>
        <dsp:cNvSpPr/>
      </dsp:nvSpPr>
      <dsp:spPr>
        <a:xfrm>
          <a:off x="3591"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Data not loading:</a:t>
          </a:r>
          <a:r>
            <a:rPr lang="en-US" sz="1600" b="0" i="0" kern="1200" baseline="0" dirty="0"/>
            <a:t> Check file format and field types</a:t>
          </a:r>
          <a:endParaRPr lang="en-US" sz="1600" kern="1200" dirty="0"/>
        </a:p>
      </dsp:txBody>
      <dsp:txXfrm>
        <a:off x="3591" y="1611829"/>
        <a:ext cx="1944309" cy="1633220"/>
      </dsp:txXfrm>
    </dsp:sp>
    <dsp:sp modelId="{90984DF7-1A9A-EC4A-A61E-43D2CE7CD958}">
      <dsp:nvSpPr>
        <dsp:cNvPr id="0" name=""/>
        <dsp:cNvSpPr/>
      </dsp:nvSpPr>
      <dsp:spPr>
        <a:xfrm>
          <a:off x="567440"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87030" y="969250"/>
        <a:ext cx="577430" cy="577430"/>
      </dsp:txXfrm>
    </dsp:sp>
    <dsp:sp modelId="{397C9361-469C-B04D-AC89-B66D709C5EDC}">
      <dsp:nvSpPr>
        <dsp:cNvPr id="0" name=""/>
        <dsp:cNvSpPr/>
      </dsp:nvSpPr>
      <dsp:spPr>
        <a:xfrm>
          <a:off x="3591"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B33446-8726-8A44-8E66-16084E641219}">
      <dsp:nvSpPr>
        <dsp:cNvPr id="0" name=""/>
        <dsp:cNvSpPr/>
      </dsp:nvSpPr>
      <dsp:spPr>
        <a:xfrm>
          <a:off x="2142332"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Chart looks incorrect:</a:t>
          </a:r>
          <a:r>
            <a:rPr lang="en-US" sz="1600" b="0" i="0" kern="1200" baseline="0" dirty="0"/>
            <a:t> Verify dimensions vs. measures</a:t>
          </a:r>
          <a:endParaRPr lang="en-US" sz="1600" kern="1200" dirty="0"/>
        </a:p>
      </dsp:txBody>
      <dsp:txXfrm>
        <a:off x="2142332" y="1611829"/>
        <a:ext cx="1944309" cy="1633220"/>
      </dsp:txXfrm>
    </dsp:sp>
    <dsp:sp modelId="{E522E9BA-D1E0-EB4E-A09C-A6A86707020E}">
      <dsp:nvSpPr>
        <dsp:cNvPr id="0" name=""/>
        <dsp:cNvSpPr/>
      </dsp:nvSpPr>
      <dsp:spPr>
        <a:xfrm>
          <a:off x="2706181"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25771" y="969250"/>
        <a:ext cx="577430" cy="577430"/>
      </dsp:txXfrm>
    </dsp:sp>
    <dsp:sp modelId="{E48E60A8-9B60-1340-9233-8BCF12AED6B7}">
      <dsp:nvSpPr>
        <dsp:cNvPr id="0" name=""/>
        <dsp:cNvSpPr/>
      </dsp:nvSpPr>
      <dsp:spPr>
        <a:xfrm>
          <a:off x="2142332"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6EF658-5C61-C145-8D73-13C73F21E86E}">
      <dsp:nvSpPr>
        <dsp:cNvPr id="0" name=""/>
        <dsp:cNvSpPr/>
      </dsp:nvSpPr>
      <dsp:spPr>
        <a:xfrm>
          <a:off x="4281073"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Filters not working:</a:t>
          </a:r>
          <a:r>
            <a:rPr lang="en-US" sz="1600" b="0" i="0" kern="1200" baseline="0" dirty="0"/>
            <a:t> Confirm action settings</a:t>
          </a:r>
          <a:endParaRPr lang="en-US" sz="1600" kern="1200" dirty="0"/>
        </a:p>
      </dsp:txBody>
      <dsp:txXfrm>
        <a:off x="4281073" y="1611829"/>
        <a:ext cx="1944309" cy="1633220"/>
      </dsp:txXfrm>
    </dsp:sp>
    <dsp:sp modelId="{BBC062A6-B9A4-5E46-BCD1-B0E6852B52E4}">
      <dsp:nvSpPr>
        <dsp:cNvPr id="0" name=""/>
        <dsp:cNvSpPr/>
      </dsp:nvSpPr>
      <dsp:spPr>
        <a:xfrm>
          <a:off x="4844922"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4964512" y="969250"/>
        <a:ext cx="577430" cy="577430"/>
      </dsp:txXfrm>
    </dsp:sp>
    <dsp:sp modelId="{FE8BF999-FF61-7C49-9AD6-C28AE3DAA7AA}">
      <dsp:nvSpPr>
        <dsp:cNvPr id="0" name=""/>
        <dsp:cNvSpPr/>
      </dsp:nvSpPr>
      <dsp:spPr>
        <a:xfrm>
          <a:off x="4281073"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A3A499-23C8-3649-82A2-ABD730A96243}">
      <dsp:nvSpPr>
        <dsp:cNvPr id="0" name=""/>
        <dsp:cNvSpPr/>
      </dsp:nvSpPr>
      <dsp:spPr>
        <a:xfrm>
          <a:off x="6419813"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Dashboard layout breaks:</a:t>
          </a:r>
          <a:r>
            <a:rPr lang="en-US" sz="1600" b="0" i="0" kern="1200" baseline="0" dirty="0"/>
            <a:t> Use containers consistently</a:t>
          </a:r>
          <a:endParaRPr lang="en-US" sz="1600" kern="1200" dirty="0"/>
        </a:p>
      </dsp:txBody>
      <dsp:txXfrm>
        <a:off x="6419813" y="1611829"/>
        <a:ext cx="1944309" cy="1633220"/>
      </dsp:txXfrm>
    </dsp:sp>
    <dsp:sp modelId="{A48DE0F2-73DB-CD47-93D5-EEEA45275B4C}">
      <dsp:nvSpPr>
        <dsp:cNvPr id="0" name=""/>
        <dsp:cNvSpPr/>
      </dsp:nvSpPr>
      <dsp:spPr>
        <a:xfrm>
          <a:off x="6983663"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103253" y="969250"/>
        <a:ext cx="577430" cy="577430"/>
      </dsp:txXfrm>
    </dsp:sp>
    <dsp:sp modelId="{1465C616-D727-1148-B787-CE20FF9A51D9}">
      <dsp:nvSpPr>
        <dsp:cNvPr id="0" name=""/>
        <dsp:cNvSpPr/>
      </dsp:nvSpPr>
      <dsp:spPr>
        <a:xfrm>
          <a:off x="6419813"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F3B81-76A7-2F4A-8631-F7168F5C8C51}">
      <dsp:nvSpPr>
        <dsp:cNvPr id="0" name=""/>
        <dsp:cNvSpPr/>
      </dsp:nvSpPr>
      <dsp:spPr>
        <a:xfrm>
          <a:off x="8558554" y="577457"/>
          <a:ext cx="1944309" cy="2722033"/>
        </a:xfrm>
        <a:prstGeom prst="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586" tIns="330200" rIns="151586" bIns="330200" numCol="1" spcCol="1270" anchor="t" anchorCtr="0">
          <a:noAutofit/>
        </a:bodyPr>
        <a:lstStyle/>
        <a:p>
          <a:pPr marL="0" lvl="0" indent="0" algn="l" defTabSz="711200">
            <a:lnSpc>
              <a:spcPct val="90000"/>
            </a:lnSpc>
            <a:spcBef>
              <a:spcPct val="0"/>
            </a:spcBef>
            <a:spcAft>
              <a:spcPct val="35000"/>
            </a:spcAft>
            <a:buNone/>
          </a:pPr>
          <a:r>
            <a:rPr lang="en-US" sz="1600" b="1" i="0" kern="1200" baseline="0" dirty="0"/>
            <a:t>Slow performance:</a:t>
          </a:r>
          <a:r>
            <a:rPr lang="en-US" sz="1600" b="0" i="0" kern="1200" baseline="0" dirty="0"/>
            <a:t> Reduce marks and filters</a:t>
          </a:r>
          <a:endParaRPr lang="en-US" sz="1600" kern="1200" dirty="0"/>
        </a:p>
      </dsp:txBody>
      <dsp:txXfrm>
        <a:off x="8558554" y="1611829"/>
        <a:ext cx="1944309" cy="1633220"/>
      </dsp:txXfrm>
    </dsp:sp>
    <dsp:sp modelId="{4E6D7060-5127-A344-BF93-4FBAD1FAFD31}">
      <dsp:nvSpPr>
        <dsp:cNvPr id="0" name=""/>
        <dsp:cNvSpPr/>
      </dsp:nvSpPr>
      <dsp:spPr>
        <a:xfrm>
          <a:off x="9122404" y="849660"/>
          <a:ext cx="816610" cy="816610"/>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666" tIns="12700" rIns="63666" bIns="12700"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241994" y="969250"/>
        <a:ext cx="577430" cy="577430"/>
      </dsp:txXfrm>
    </dsp:sp>
    <dsp:sp modelId="{9AC2276B-D365-EF4B-AB48-08960605E03F}">
      <dsp:nvSpPr>
        <dsp:cNvPr id="0" name=""/>
        <dsp:cNvSpPr/>
      </dsp:nvSpPr>
      <dsp:spPr>
        <a:xfrm>
          <a:off x="8558554" y="3299418"/>
          <a:ext cx="1944309"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9C5F8-EC71-984B-9A55-8EC115F49500}">
      <dsp:nvSpPr>
        <dsp:cNvPr id="0" name=""/>
        <dsp:cNvSpPr/>
      </dsp:nvSpPr>
      <dsp:spPr>
        <a:xfrm>
          <a:off x="0" y="27769"/>
          <a:ext cx="6666833" cy="9582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b="0" i="0" kern="1200" baseline="0"/>
            <a:t>You learned how to:</a:t>
          </a:r>
          <a:endParaRPr lang="en-US" sz="3900" kern="1200"/>
        </a:p>
      </dsp:txBody>
      <dsp:txXfrm>
        <a:off x="46777" y="74546"/>
        <a:ext cx="6573279" cy="864676"/>
      </dsp:txXfrm>
    </dsp:sp>
    <dsp:sp modelId="{6A52195A-F534-B740-A6EE-6B93E2A64791}">
      <dsp:nvSpPr>
        <dsp:cNvPr id="0" name=""/>
        <dsp:cNvSpPr/>
      </dsp:nvSpPr>
      <dsp:spPr>
        <a:xfrm>
          <a:off x="0" y="985999"/>
          <a:ext cx="6666833" cy="444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b="0" i="0" kern="1200" baseline="0"/>
            <a:t>Connect data</a:t>
          </a:r>
          <a:endParaRPr lang="en-US" sz="3000" kern="1200"/>
        </a:p>
        <a:p>
          <a:pPr marL="285750" lvl="1" indent="-285750" algn="l" defTabSz="1333500">
            <a:lnSpc>
              <a:spcPct val="90000"/>
            </a:lnSpc>
            <a:spcBef>
              <a:spcPct val="0"/>
            </a:spcBef>
            <a:spcAft>
              <a:spcPct val="20000"/>
            </a:spcAft>
            <a:buChar char="•"/>
          </a:pPr>
          <a:r>
            <a:rPr lang="en-US" sz="3000" b="0" i="0" kern="1200" baseline="0"/>
            <a:t>Build charts</a:t>
          </a:r>
          <a:endParaRPr lang="en-US" sz="3000" kern="1200"/>
        </a:p>
        <a:p>
          <a:pPr marL="285750" lvl="1" indent="-285750" algn="l" defTabSz="1333500">
            <a:lnSpc>
              <a:spcPct val="90000"/>
            </a:lnSpc>
            <a:spcBef>
              <a:spcPct val="0"/>
            </a:spcBef>
            <a:spcAft>
              <a:spcPct val="20000"/>
            </a:spcAft>
            <a:buChar char="•"/>
          </a:pPr>
          <a:r>
            <a:rPr lang="en-US" sz="3000" b="0" i="0" kern="1200" baseline="0"/>
            <a:t>Create dashboards</a:t>
          </a:r>
          <a:endParaRPr lang="en-US" sz="3000" kern="1200"/>
        </a:p>
        <a:p>
          <a:pPr marL="285750" lvl="1" indent="-285750" algn="l" defTabSz="1333500">
            <a:lnSpc>
              <a:spcPct val="90000"/>
            </a:lnSpc>
            <a:spcBef>
              <a:spcPct val="0"/>
            </a:spcBef>
            <a:spcAft>
              <a:spcPct val="20000"/>
            </a:spcAft>
            <a:buChar char="•"/>
          </a:pPr>
          <a:r>
            <a:rPr lang="en-US" sz="3000" b="0" i="0" kern="1200" baseline="0"/>
            <a:t>Add interactivity</a:t>
          </a:r>
          <a:endParaRPr lang="en-US" sz="3000" kern="1200"/>
        </a:p>
        <a:p>
          <a:pPr marL="285750" lvl="1" indent="-285750" algn="l" defTabSz="1333500">
            <a:lnSpc>
              <a:spcPct val="90000"/>
            </a:lnSpc>
            <a:spcBef>
              <a:spcPct val="0"/>
            </a:spcBef>
            <a:spcAft>
              <a:spcPct val="20000"/>
            </a:spcAft>
            <a:buChar char="•"/>
          </a:pPr>
          <a:r>
            <a:rPr lang="en-US" sz="3000" b="0" i="0" kern="1200" baseline="0"/>
            <a:t>Publish your work</a:t>
          </a:r>
          <a:endParaRPr lang="en-US" sz="3000" kern="1200"/>
        </a:p>
        <a:p>
          <a:pPr marL="285750" lvl="1" indent="-285750" algn="l" defTabSz="1333500">
            <a:lnSpc>
              <a:spcPct val="90000"/>
            </a:lnSpc>
            <a:spcBef>
              <a:spcPct val="0"/>
            </a:spcBef>
            <a:spcAft>
              <a:spcPct val="20000"/>
            </a:spcAft>
            <a:buChar char="•"/>
          </a:pPr>
          <a:r>
            <a:rPr lang="en-US" sz="3000" b="0" i="0" kern="1200" baseline="0"/>
            <a:t>Practice improves dashboard design</a:t>
          </a:r>
          <a:endParaRPr lang="en-US" sz="3000" kern="1200"/>
        </a:p>
        <a:p>
          <a:pPr marL="285750" lvl="1" indent="-285750" algn="l" defTabSz="1333500">
            <a:lnSpc>
              <a:spcPct val="90000"/>
            </a:lnSpc>
            <a:spcBef>
              <a:spcPct val="0"/>
            </a:spcBef>
            <a:spcAft>
              <a:spcPct val="20000"/>
            </a:spcAft>
            <a:buChar char="•"/>
          </a:pPr>
          <a:r>
            <a:rPr lang="en-US" sz="3000" b="0" i="0" kern="1200" baseline="0"/>
            <a:t>Explore Tableau Public for inspiration</a:t>
          </a:r>
          <a:endParaRPr lang="en-US" sz="3000" kern="1200"/>
        </a:p>
      </dsp:txBody>
      <dsp:txXfrm>
        <a:off x="0" y="985999"/>
        <a:ext cx="6666833" cy="44401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20:46:22.295"/>
    </inkml:context>
    <inkml:brush xml:id="br0">
      <inkml:brushProperty name="width" value="0.05" units="cm"/>
      <inkml:brushProperty name="height" value="0.05" units="cm"/>
    </inkml:brush>
  </inkml:definitions>
  <inkml:trace contextRef="#ctx0" brushRef="#br0">1 100 24575,'6'0'0,"1"0"0,-2 0 0,1 0 0,2 0 0,-1 0 0,-1 0 0,1 0 0,1 0 0,2 0 0,2 0 0,0 0 0,1 0 0,-1 0 0,1-2 0,1-1 0,-1 1 0,1-2 0,1 0 0,-2-2 0,1-1 0,-1 2 0,-1 1 0,-1-1 0,-2 1 0,-1 0 0,-1 0 0,0 0 0,0 1 0,0 0 0,0 0 0,-1 1 0,0-1 0,1 1 0,0 1 0,0-2 0,0 1 0,-1 0 0,1 1 0,0-1 0,-1 0 0,-1 1 0,2 0 0,-1 1 0,1-2 0,-1 0 0,0-1 0,-3 1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9C96ED-ACA4-9445-9ED7-BBB5CA5DD18D}" type="datetimeFigureOut">
              <a:rPr lang="en-US" smtClean="0"/>
              <a:t>1/29/26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F6A7D-D0F4-1749-B1FA-2A769B7BA455}" type="slidenum">
              <a:rPr lang="en-US" smtClean="0"/>
              <a:t>‹#›</a:t>
            </a:fld>
            <a:endParaRPr lang="en-US"/>
          </a:p>
        </p:txBody>
      </p:sp>
    </p:spTree>
    <p:extLst>
      <p:ext uri="{BB962C8B-B14F-4D97-AF65-F5344CB8AC3E}">
        <p14:creationId xmlns:p14="http://schemas.microsoft.com/office/powerpoint/2010/main" val="217032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2032-EEC2-1CD3-F878-F032EE6E6F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D77FE-07FF-1038-9B06-10141988C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978173-D1F1-42A0-0AFC-486EC1ACDE6A}"/>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5" name="Footer Placeholder 4">
            <a:extLst>
              <a:ext uri="{FF2B5EF4-FFF2-40B4-BE49-F238E27FC236}">
                <a16:creationId xmlns:a16="http://schemas.microsoft.com/office/drawing/2014/main" id="{DE1B4DA9-3D13-7966-E799-9856C88CA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61373-AACC-0F4C-2FFB-DB1012AEECE2}"/>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34256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CEE2-AC30-E5A8-6760-9520C04494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63CAEF-51DB-B35B-8B97-6910ED2282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C38FC0-9F5D-81C0-1D5C-3805A3374775}"/>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5" name="Footer Placeholder 4">
            <a:extLst>
              <a:ext uri="{FF2B5EF4-FFF2-40B4-BE49-F238E27FC236}">
                <a16:creationId xmlns:a16="http://schemas.microsoft.com/office/drawing/2014/main" id="{961E18F8-E247-1D46-A6AA-A7002B89B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71D07-1376-F244-D3C1-1E02D431509C}"/>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1056331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6E03D7-6835-024C-46C6-77C6004F2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C8A249-AC14-5823-A4A5-AF7D92FE0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C1AFD-3B51-04EA-172F-3DA4372AE8C2}"/>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5" name="Footer Placeholder 4">
            <a:extLst>
              <a:ext uri="{FF2B5EF4-FFF2-40B4-BE49-F238E27FC236}">
                <a16:creationId xmlns:a16="http://schemas.microsoft.com/office/drawing/2014/main" id="{6DDD8D35-7C88-219B-926E-5812B8EFE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E93E3-E9B1-F924-5A5D-679D85A65902}"/>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035237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C0C8-8B77-CE2F-4A59-152B0B5CEE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6D19-1A93-E4BC-C760-3A06A8B564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434E-A930-0F67-06C4-95DB9A451AC3}"/>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5" name="Footer Placeholder 4">
            <a:extLst>
              <a:ext uri="{FF2B5EF4-FFF2-40B4-BE49-F238E27FC236}">
                <a16:creationId xmlns:a16="http://schemas.microsoft.com/office/drawing/2014/main" id="{4AB80098-05AF-8CD9-23CE-6EC37DCA7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AE3A2-9057-7408-C56F-0B6B3143424C}"/>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27524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9C8E-034D-64FE-2A61-A53261843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69581-7B1A-87B5-41C0-1E203F9678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1836EC-66E1-9412-3B19-41DCEF35D7A3}"/>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5" name="Footer Placeholder 4">
            <a:extLst>
              <a:ext uri="{FF2B5EF4-FFF2-40B4-BE49-F238E27FC236}">
                <a16:creationId xmlns:a16="http://schemas.microsoft.com/office/drawing/2014/main" id="{AC9B2D06-263E-02C7-84E5-63D042681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08A17-5FEF-7C05-DFF1-4A09B2208DE1}"/>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751339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F5D0-5B12-68B7-3D2C-E3EFBFDFAB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4C254-A1E7-288C-155D-4FC14B777B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D52736-A0D6-5700-A513-2C7BABF1AC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6B9664-0BAA-5508-73A8-1B11538572A8}"/>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6" name="Footer Placeholder 5">
            <a:extLst>
              <a:ext uri="{FF2B5EF4-FFF2-40B4-BE49-F238E27FC236}">
                <a16:creationId xmlns:a16="http://schemas.microsoft.com/office/drawing/2014/main" id="{1D044E8E-9894-9C6D-191B-57FC9857FD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BD82C-F187-129C-61F3-2003CBDDC944}"/>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3837800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16C7-83C1-B523-6F47-F37C484638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337BB9-FA63-5ABB-1D79-364691941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50F91C-B2B2-BB78-F7F6-07CA23CCD6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447CD5-A84E-CF8A-3098-68562A900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9F0A1-7254-B771-F24B-0D0886DBF0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DA69E2-B649-CFD9-1B1E-AFAAE2DDCCAA}"/>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8" name="Footer Placeholder 7">
            <a:extLst>
              <a:ext uri="{FF2B5EF4-FFF2-40B4-BE49-F238E27FC236}">
                <a16:creationId xmlns:a16="http://schemas.microsoft.com/office/drawing/2014/main" id="{792C395C-6EB8-8BE0-E609-343042D26E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4A50CE-5200-A728-D739-A3934C98D4F8}"/>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146367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8C21C-BF87-0C7C-2A22-43EBD57125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DCB86A-9C8D-CC70-8916-F1D353041261}"/>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4" name="Footer Placeholder 3">
            <a:extLst>
              <a:ext uri="{FF2B5EF4-FFF2-40B4-BE49-F238E27FC236}">
                <a16:creationId xmlns:a16="http://schemas.microsoft.com/office/drawing/2014/main" id="{20B6ABDE-B726-EB2F-CDD1-2E7B7A663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511133-D17E-4DE2-0AAB-58268D2AD774}"/>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1271560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E6300F-66E7-AE37-C344-935915D4BE9F}"/>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3" name="Footer Placeholder 2">
            <a:extLst>
              <a:ext uri="{FF2B5EF4-FFF2-40B4-BE49-F238E27FC236}">
                <a16:creationId xmlns:a16="http://schemas.microsoft.com/office/drawing/2014/main" id="{93544940-1214-162E-E33D-06A17CA49E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4197C7-5B98-25E0-25BD-45619BC7DC55}"/>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1664661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6BC3-4625-C131-4460-61CCA1A71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46A736-E922-2430-D1B5-E05A1C32C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01F724-F68F-E97C-4186-84FE3C445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31B1AA-37DD-A262-9394-A828C0A9E6D5}"/>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6" name="Footer Placeholder 5">
            <a:extLst>
              <a:ext uri="{FF2B5EF4-FFF2-40B4-BE49-F238E27FC236}">
                <a16:creationId xmlns:a16="http://schemas.microsoft.com/office/drawing/2014/main" id="{96B4B708-E07D-AC20-CD63-8B71023AC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6B13B-A90F-D717-94A7-DDEF31584A39}"/>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20370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9FB1-06E7-E63A-C532-188048EA8E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BC5D16-37CE-05B6-C005-00358637E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237B64-62E2-B00B-FA6F-A33E8E85D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A3921-D862-E1FE-D5EA-23B1BCE7CA89}"/>
              </a:ext>
            </a:extLst>
          </p:cNvPr>
          <p:cNvSpPr>
            <a:spLocks noGrp="1"/>
          </p:cNvSpPr>
          <p:nvPr>
            <p:ph type="dt" sz="half" idx="10"/>
          </p:nvPr>
        </p:nvSpPr>
        <p:spPr/>
        <p:txBody>
          <a:bodyPr/>
          <a:lstStyle/>
          <a:p>
            <a:fld id="{7894983B-1FAE-A947-A8D3-5D7623B0AFF8}" type="datetimeFigureOut">
              <a:rPr lang="en-US" smtClean="0"/>
              <a:t>1/29/26</a:t>
            </a:fld>
            <a:endParaRPr lang="en-US"/>
          </a:p>
        </p:txBody>
      </p:sp>
      <p:sp>
        <p:nvSpPr>
          <p:cNvPr id="6" name="Footer Placeholder 5">
            <a:extLst>
              <a:ext uri="{FF2B5EF4-FFF2-40B4-BE49-F238E27FC236}">
                <a16:creationId xmlns:a16="http://schemas.microsoft.com/office/drawing/2014/main" id="{817EC44B-7412-4B71-26D7-C6A1A46DA2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A538C-E035-2913-A8AD-AA91AE9C55B2}"/>
              </a:ext>
            </a:extLst>
          </p:cNvPr>
          <p:cNvSpPr>
            <a:spLocks noGrp="1"/>
          </p:cNvSpPr>
          <p:nvPr>
            <p:ph type="sldNum" sz="quarter" idx="12"/>
          </p:nvPr>
        </p:nvSpPr>
        <p:spPr/>
        <p:txBody>
          <a:bodyPr/>
          <a:lstStyle/>
          <a:p>
            <a:fld id="{F63C82F3-5CE6-1644-A033-2CE65CF7E692}" type="slidenum">
              <a:rPr lang="en-US" smtClean="0"/>
              <a:t>‹#›</a:t>
            </a:fld>
            <a:endParaRPr lang="en-US"/>
          </a:p>
        </p:txBody>
      </p:sp>
    </p:spTree>
    <p:extLst>
      <p:ext uri="{BB962C8B-B14F-4D97-AF65-F5344CB8AC3E}">
        <p14:creationId xmlns:p14="http://schemas.microsoft.com/office/powerpoint/2010/main" val="2372162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89C37E-6D19-86E1-B961-4A7CD34EE8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6889B7-52F2-F61B-9C44-6260B0D692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08C6D-706E-A79F-B4EE-5437756884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94983B-1FAE-A947-A8D3-5D7623B0AFF8}" type="datetimeFigureOut">
              <a:rPr lang="en-US" smtClean="0"/>
              <a:t>1/29/26</a:t>
            </a:fld>
            <a:endParaRPr lang="en-US"/>
          </a:p>
        </p:txBody>
      </p:sp>
      <p:sp>
        <p:nvSpPr>
          <p:cNvPr id="5" name="Footer Placeholder 4">
            <a:extLst>
              <a:ext uri="{FF2B5EF4-FFF2-40B4-BE49-F238E27FC236}">
                <a16:creationId xmlns:a16="http://schemas.microsoft.com/office/drawing/2014/main" id="{27511308-B412-8FE7-4246-020514D07C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750885-0AD0-132B-AD2E-95B855F462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3C82F3-5CE6-1644-A033-2CE65CF7E692}" type="slidenum">
              <a:rPr lang="en-US" smtClean="0"/>
              <a:t>‹#›</a:t>
            </a:fld>
            <a:endParaRPr lang="en-US"/>
          </a:p>
        </p:txBody>
      </p:sp>
    </p:spTree>
    <p:extLst>
      <p:ext uri="{BB962C8B-B14F-4D97-AF65-F5344CB8AC3E}">
        <p14:creationId xmlns:p14="http://schemas.microsoft.com/office/powerpoint/2010/main" val="2443600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sv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graphic with text&#10;&#10;AI-generated content may be incorrect.">
            <a:extLst>
              <a:ext uri="{FF2B5EF4-FFF2-40B4-BE49-F238E27FC236}">
                <a16:creationId xmlns:a16="http://schemas.microsoft.com/office/drawing/2014/main" id="{5DDAFD07-530C-5B03-DBE7-8556047A7E6C}"/>
              </a:ext>
            </a:extLst>
          </p:cNvPr>
          <p:cNvPicPr>
            <a:picLocks noChangeAspect="1"/>
          </p:cNvPicPr>
          <p:nvPr/>
        </p:nvPicPr>
        <p:blipFill>
          <a:blip r:embed="rId2"/>
          <a:stretch>
            <a:fillRect/>
          </a:stretch>
        </p:blipFill>
        <p:spPr>
          <a:xfrm>
            <a:off x="1922917" y="643467"/>
            <a:ext cx="8346166" cy="5571065"/>
          </a:xfrm>
          <a:prstGeom prst="rect">
            <a:avLst/>
          </a:prstGeom>
          <a:ln>
            <a:solidFill>
              <a:schemeClr val="accent1"/>
            </a:solidFill>
          </a:ln>
        </p:spPr>
      </p:pic>
    </p:spTree>
    <p:extLst>
      <p:ext uri="{BB962C8B-B14F-4D97-AF65-F5344CB8AC3E}">
        <p14:creationId xmlns:p14="http://schemas.microsoft.com/office/powerpoint/2010/main" val="3083711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1" name="Rectangle 2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D40C0E1-0A94-251D-8C04-E49D945E9726}"/>
              </a:ext>
            </a:extLst>
          </p:cNvPr>
          <p:cNvSpPr>
            <a:spLocks noGrp="1"/>
          </p:cNvSpPr>
          <p:nvPr>
            <p:ph type="title"/>
          </p:nvPr>
        </p:nvSpPr>
        <p:spPr>
          <a:xfrm>
            <a:off x="755484" y="739836"/>
            <a:ext cx="3702580" cy="988104"/>
          </a:xfrm>
        </p:spPr>
        <p:txBody>
          <a:bodyPr vert="horz" lIns="91440" tIns="45720" rIns="91440" bIns="45720" rtlCol="0" anchor="b">
            <a:normAutofit/>
          </a:bodyPr>
          <a:lstStyle/>
          <a:p>
            <a:r>
              <a:rPr lang="en-US" b="1" kern="1200" dirty="0">
                <a:solidFill>
                  <a:srgbClr val="FFFFFF"/>
                </a:solidFill>
                <a:latin typeface="+mj-lt"/>
                <a:ea typeface="+mj-ea"/>
                <a:cs typeface="+mj-cs"/>
              </a:rPr>
              <a:t>Step 4: Add Filters and Interactivity</a:t>
            </a:r>
          </a:p>
        </p:txBody>
      </p:sp>
      <p:sp>
        <p:nvSpPr>
          <p:cNvPr id="6" name="Rectangle 2">
            <a:extLst>
              <a:ext uri="{FF2B5EF4-FFF2-40B4-BE49-F238E27FC236}">
                <a16:creationId xmlns:a16="http://schemas.microsoft.com/office/drawing/2014/main" id="{219EC15B-AEF0-D8EA-9933-939C7FC4FBF8}"/>
              </a:ext>
            </a:extLst>
          </p:cNvPr>
          <p:cNvSpPr>
            <a:spLocks noGrp="1" noChangeArrowheads="1"/>
          </p:cNvSpPr>
          <p:nvPr>
            <p:ph type="body" sz="half" idx="2"/>
          </p:nvPr>
        </p:nvSpPr>
        <p:spPr bwMode="auto">
          <a:xfrm>
            <a:off x="389360" y="1943100"/>
            <a:ext cx="4296940" cy="43576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i="0" u="none" strike="noStrike" cap="none" normalizeH="0" baseline="0" dirty="0">
                <a:ln>
                  <a:noFill/>
                </a:ln>
                <a:solidFill>
                  <a:srgbClr val="FFFFFF"/>
                </a:solidFill>
                <a:effectLst/>
                <a:latin typeface="+mn-lt"/>
              </a:rPr>
              <a:t>Step 4: Add Filters</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Drag a field (e.g., </a:t>
            </a:r>
            <a:r>
              <a:rPr kumimoji="0" lang="en-US" altLang="en-US" b="1" i="0" u="none" strike="noStrike" cap="none" normalizeH="0" baseline="0" dirty="0">
                <a:ln>
                  <a:noFill/>
                </a:ln>
                <a:solidFill>
                  <a:srgbClr val="FFFFFF"/>
                </a:solidFill>
                <a:effectLst/>
                <a:latin typeface="+mn-lt"/>
              </a:rPr>
              <a:t>Category</a:t>
            </a:r>
            <a:r>
              <a:rPr kumimoji="0" lang="en-US" altLang="en-US" b="0" i="0" u="none" strike="noStrike" cap="none" normalizeH="0" baseline="0" dirty="0">
                <a:ln>
                  <a:noFill/>
                </a:ln>
                <a:solidFill>
                  <a:srgbClr val="FFFFFF"/>
                </a:solidFill>
                <a:effectLst/>
                <a:latin typeface="+mn-lt"/>
              </a:rPr>
              <a:t> or </a:t>
            </a:r>
            <a:r>
              <a:rPr kumimoji="0" lang="en-US" altLang="en-US" b="1" i="0" u="none" strike="noStrike" cap="none" normalizeH="0" baseline="0" dirty="0">
                <a:ln>
                  <a:noFill/>
                </a:ln>
                <a:solidFill>
                  <a:srgbClr val="FFFFFF"/>
                </a:solidFill>
                <a:effectLst/>
                <a:latin typeface="+mn-lt"/>
              </a:rPr>
              <a:t>Region</a:t>
            </a:r>
            <a:r>
              <a:rPr kumimoji="0" lang="en-US" altLang="en-US" b="0" i="0" u="none" strike="noStrike" cap="none" normalizeH="0" baseline="0" dirty="0">
                <a:ln>
                  <a:noFill/>
                </a:ln>
                <a:solidFill>
                  <a:srgbClr val="FFFFFF"/>
                </a:solidFill>
                <a:effectLst/>
                <a:latin typeface="+mn-lt"/>
              </a:rPr>
              <a:t>) to the </a:t>
            </a:r>
            <a:r>
              <a:rPr kumimoji="0" lang="en-US" altLang="en-US" b="1" i="0" u="none" strike="noStrike" cap="none" normalizeH="0" baseline="0" dirty="0">
                <a:ln>
                  <a:noFill/>
                </a:ln>
                <a:solidFill>
                  <a:srgbClr val="FFFFFF"/>
                </a:solidFill>
                <a:effectLst/>
                <a:latin typeface="+mn-lt"/>
              </a:rPr>
              <a:t>Filters</a:t>
            </a:r>
            <a:r>
              <a:rPr kumimoji="0" lang="en-US" altLang="en-US" b="0" i="0" u="none" strike="noStrike" cap="none" normalizeH="0" baseline="0" dirty="0">
                <a:ln>
                  <a:noFill/>
                </a:ln>
                <a:solidFill>
                  <a:srgbClr val="FFFFFF"/>
                </a:solidFill>
                <a:effectLst/>
                <a:latin typeface="+mn-lt"/>
              </a:rPr>
              <a:t> shelf</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Choose filter values and click </a:t>
            </a:r>
            <a:r>
              <a:rPr kumimoji="0" lang="en-US" altLang="en-US" b="1" i="0" u="none" strike="noStrike" cap="none" normalizeH="0" baseline="0" dirty="0">
                <a:ln>
                  <a:noFill/>
                </a:ln>
                <a:solidFill>
                  <a:srgbClr val="FFFFFF"/>
                </a:solidFill>
                <a:effectLst/>
                <a:latin typeface="+mn-lt"/>
              </a:rPr>
              <a:t>OK</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Right-click the filter and select </a:t>
            </a:r>
            <a:r>
              <a:rPr kumimoji="0" lang="en-US" altLang="en-US" b="1" i="0" u="none" strike="noStrike" cap="none" normalizeH="0" baseline="0" dirty="0">
                <a:ln>
                  <a:noFill/>
                </a:ln>
                <a:solidFill>
                  <a:srgbClr val="FFFFFF"/>
                </a:solidFill>
                <a:effectLst/>
                <a:latin typeface="+mn-lt"/>
              </a:rPr>
              <a:t>Show Filter</a:t>
            </a:r>
            <a:endParaRPr kumimoji="0" lang="en-US" altLang="en-US" b="0" i="0"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endParaRPr kumimoji="0" lang="en-US" altLang="en-US" sz="1200" b="1" i="0"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i="0" u="none" strike="noStrike" cap="none" normalizeH="0" baseline="0" dirty="0">
                <a:ln>
                  <a:noFill/>
                </a:ln>
                <a:solidFill>
                  <a:srgbClr val="FFFFFF"/>
                </a:solidFill>
                <a:effectLst/>
                <a:latin typeface="+mn-lt"/>
              </a:rPr>
              <a:t>Add Interactivity</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Customize the filter type (dropdown, slider, checkbox)</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Apply filters to </a:t>
            </a:r>
            <a:r>
              <a:rPr kumimoji="0" lang="en-US" altLang="en-US" b="1" i="0" u="none" strike="noStrike" cap="none" normalizeH="0" baseline="0" dirty="0">
                <a:ln>
                  <a:noFill/>
                </a:ln>
                <a:solidFill>
                  <a:srgbClr val="FFFFFF"/>
                </a:solidFill>
                <a:effectLst/>
                <a:latin typeface="+mn-lt"/>
              </a:rPr>
              <a:t>all worksheets</a:t>
            </a:r>
            <a:r>
              <a:rPr kumimoji="0" lang="en-US" altLang="en-US" b="0" i="0" u="none" strike="noStrike" cap="none" normalizeH="0" baseline="0" dirty="0">
                <a:ln>
                  <a:noFill/>
                </a:ln>
                <a:solidFill>
                  <a:srgbClr val="FFFFFF"/>
                </a:solidFill>
                <a:effectLst/>
                <a:latin typeface="+mn-lt"/>
              </a:rPr>
              <a:t> if needed</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Test interactivity by clicking and adjusting filters</a:t>
            </a:r>
          </a:p>
          <a:p>
            <a:pPr marR="0" lvl="0" eaLnBrk="1" fontAlgn="base" hangingPunct="1">
              <a:spcBef>
                <a:spcPct val="0"/>
              </a:spcBef>
              <a:spcAft>
                <a:spcPts val="600"/>
              </a:spcAft>
              <a:buClrTx/>
              <a:buSzTx/>
              <a:tabLst/>
            </a:pPr>
            <a:endParaRPr kumimoji="0" lang="en-US" altLang="en-US" sz="1200" i="1"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i="1" u="none" strike="noStrike" cap="none" normalizeH="0" baseline="0" dirty="0">
                <a:ln>
                  <a:noFill/>
                </a:ln>
                <a:solidFill>
                  <a:srgbClr val="FFFFFF"/>
                </a:solidFill>
                <a:effectLst/>
                <a:latin typeface="+mn-lt"/>
              </a:rPr>
              <a:t>Note</a:t>
            </a:r>
            <a:r>
              <a:rPr kumimoji="0" lang="en-US" altLang="en-US" u="none" strike="noStrike" cap="none" normalizeH="0" baseline="0" dirty="0">
                <a:ln>
                  <a:noFill/>
                </a:ln>
                <a:solidFill>
                  <a:srgbClr val="FFFFFF"/>
                </a:solidFill>
                <a:effectLst/>
                <a:latin typeface="+mn-lt"/>
              </a:rPr>
              <a:t>:</a:t>
            </a:r>
            <a:r>
              <a:rPr kumimoji="0" lang="en-US" altLang="en-US" i="1" u="none" strike="noStrike" cap="none" normalizeH="0" baseline="0" dirty="0">
                <a:ln>
                  <a:noFill/>
                </a:ln>
                <a:solidFill>
                  <a:srgbClr val="FFFFFF"/>
                </a:solidFill>
                <a:effectLst/>
                <a:latin typeface="+mn-lt"/>
              </a:rPr>
              <a:t> </a:t>
            </a:r>
            <a:r>
              <a:rPr kumimoji="0" lang="en-US" altLang="en-US" b="0" i="0" u="none" strike="noStrike" cap="none" normalizeH="0" baseline="0" dirty="0">
                <a:ln>
                  <a:noFill/>
                </a:ln>
                <a:solidFill>
                  <a:srgbClr val="FFFFFF"/>
                </a:solidFill>
                <a:effectLst/>
                <a:latin typeface="+mn-lt"/>
              </a:rPr>
              <a:t>Filters allow users to explore data dynamically without changing the underlying chart.</a:t>
            </a:r>
          </a:p>
        </p:txBody>
      </p:sp>
      <p:pic>
        <p:nvPicPr>
          <p:cNvPr id="8" name="Picture Placeholder 7" descr="A screenshot of a computer&#10;&#10;AI-generated content may be incorrect.">
            <a:extLst>
              <a:ext uri="{FF2B5EF4-FFF2-40B4-BE49-F238E27FC236}">
                <a16:creationId xmlns:a16="http://schemas.microsoft.com/office/drawing/2014/main" id="{B5B40A97-1845-2C2E-F1F0-76D151341738}"/>
              </a:ext>
            </a:extLst>
          </p:cNvPr>
          <p:cNvPicPr>
            <a:picLocks noGrp="1" noChangeAspect="1"/>
          </p:cNvPicPr>
          <p:nvPr>
            <p:ph type="pic" idx="1"/>
          </p:nvPr>
        </p:nvPicPr>
        <p:blipFill rotWithShape="1">
          <a:blip r:embed="rId2"/>
          <a:stretch>
            <a:fillRect/>
          </a:stretch>
        </p:blipFill>
        <p:spPr>
          <a:xfrm>
            <a:off x="5472113" y="1276598"/>
            <a:ext cx="6330528" cy="4209801"/>
          </a:xfrm>
          <a:prstGeom prst="rect">
            <a:avLst/>
          </a:prstGeom>
        </p:spPr>
      </p:pic>
      <p:sp>
        <p:nvSpPr>
          <p:cNvPr id="12" name="Right Arrow 11">
            <a:extLst>
              <a:ext uri="{FF2B5EF4-FFF2-40B4-BE49-F238E27FC236}">
                <a16:creationId xmlns:a16="http://schemas.microsoft.com/office/drawing/2014/main" id="{AFCBD647-DD95-1F34-9733-BCD1736DC720}"/>
              </a:ext>
            </a:extLst>
          </p:cNvPr>
          <p:cNvSpPr/>
          <p:nvPr/>
        </p:nvSpPr>
        <p:spPr>
          <a:xfrm>
            <a:off x="4714021" y="1708070"/>
            <a:ext cx="758092" cy="2151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892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6" name="Rectangle 25">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8" name="Rectangle 27">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AE10DE5-1374-BA1E-3F44-F4FA920A8C01}"/>
              </a:ext>
            </a:extLst>
          </p:cNvPr>
          <p:cNvSpPr>
            <a:spLocks noGrp="1"/>
          </p:cNvSpPr>
          <p:nvPr>
            <p:ph type="title"/>
          </p:nvPr>
        </p:nvSpPr>
        <p:spPr>
          <a:xfrm>
            <a:off x="755484" y="739836"/>
            <a:ext cx="3702580" cy="988104"/>
          </a:xfrm>
        </p:spPr>
        <p:txBody>
          <a:bodyPr vert="horz" lIns="91440" tIns="45720" rIns="91440" bIns="45720" rtlCol="0" anchor="b">
            <a:normAutofit/>
          </a:bodyPr>
          <a:lstStyle/>
          <a:p>
            <a:r>
              <a:rPr lang="en-US" b="1" kern="1200" dirty="0">
                <a:solidFill>
                  <a:srgbClr val="FFFFFF"/>
                </a:solidFill>
                <a:latin typeface="+mj-lt"/>
                <a:ea typeface="+mj-ea"/>
                <a:cs typeface="+mj-cs"/>
              </a:rPr>
              <a:t>Step 5: Build the Dashboard</a:t>
            </a:r>
          </a:p>
        </p:txBody>
      </p:sp>
      <p:sp>
        <p:nvSpPr>
          <p:cNvPr id="5" name="Rectangle 1">
            <a:extLst>
              <a:ext uri="{FF2B5EF4-FFF2-40B4-BE49-F238E27FC236}">
                <a16:creationId xmlns:a16="http://schemas.microsoft.com/office/drawing/2014/main" id="{60B94DE1-D9CF-DA3C-4F48-4521BE84F482}"/>
              </a:ext>
            </a:extLst>
          </p:cNvPr>
          <p:cNvSpPr>
            <a:spLocks noGrp="1" noChangeArrowheads="1"/>
          </p:cNvSpPr>
          <p:nvPr>
            <p:ph type="body" sz="half" idx="2"/>
          </p:nvPr>
        </p:nvSpPr>
        <p:spPr bwMode="auto">
          <a:xfrm>
            <a:off x="755484" y="2014538"/>
            <a:ext cx="3702579" cy="396940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i="0" u="none" strike="noStrike" cap="none" normalizeH="0" baseline="0" dirty="0">
                <a:ln>
                  <a:noFill/>
                </a:ln>
                <a:solidFill>
                  <a:srgbClr val="FFFFFF"/>
                </a:solidFill>
                <a:effectLst/>
                <a:latin typeface="+mn-lt"/>
              </a:rPr>
              <a:t>Step 5: Combine Worksheets into a Dashboard</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Click </a:t>
            </a:r>
            <a:r>
              <a:rPr kumimoji="0" lang="en-US" altLang="en-US" b="1" i="0" u="none" strike="noStrike" cap="none" normalizeH="0" baseline="0" dirty="0">
                <a:ln>
                  <a:noFill/>
                </a:ln>
                <a:solidFill>
                  <a:srgbClr val="FFFFFF"/>
                </a:solidFill>
                <a:effectLst/>
                <a:latin typeface="+mn-lt"/>
              </a:rPr>
              <a:t>New Dashboard</a:t>
            </a:r>
            <a:r>
              <a:rPr kumimoji="0" lang="en-US" altLang="en-US" b="0" i="0" u="none" strike="noStrike" cap="none" normalizeH="0" baseline="0" dirty="0">
                <a:ln>
                  <a:noFill/>
                </a:ln>
                <a:solidFill>
                  <a:srgbClr val="FFFFFF"/>
                </a:solidFill>
                <a:effectLst/>
                <a:latin typeface="+mn-lt"/>
              </a:rPr>
              <a:t> at the bottom of Tableau</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Set the dashboard </a:t>
            </a:r>
            <a:r>
              <a:rPr kumimoji="0" lang="en-US" altLang="en-US" b="1" i="0" u="none" strike="noStrike" cap="none" normalizeH="0" baseline="0" dirty="0">
                <a:ln>
                  <a:noFill/>
                </a:ln>
                <a:solidFill>
                  <a:srgbClr val="FFFFFF"/>
                </a:solidFill>
                <a:effectLst/>
                <a:latin typeface="+mn-lt"/>
              </a:rPr>
              <a:t>Size</a:t>
            </a:r>
            <a:r>
              <a:rPr kumimoji="0" lang="en-US" altLang="en-US" b="0" i="0" u="none" strike="noStrike" cap="none" normalizeH="0" baseline="0" dirty="0">
                <a:ln>
                  <a:noFill/>
                </a:ln>
                <a:solidFill>
                  <a:srgbClr val="FFFFFF"/>
                </a:solidFill>
                <a:effectLst/>
                <a:latin typeface="+mn-lt"/>
              </a:rPr>
              <a:t> (Automatic or Fixed)</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Drag worksheets from the </a:t>
            </a:r>
            <a:r>
              <a:rPr kumimoji="0" lang="en-US" altLang="en-US" b="1" i="0" u="none" strike="noStrike" cap="none" normalizeH="0" baseline="0" dirty="0">
                <a:ln>
                  <a:noFill/>
                </a:ln>
                <a:solidFill>
                  <a:srgbClr val="FFFFFF"/>
                </a:solidFill>
                <a:effectLst/>
                <a:latin typeface="+mn-lt"/>
              </a:rPr>
              <a:t>Sheets panel</a:t>
            </a:r>
            <a:r>
              <a:rPr kumimoji="0" lang="en-US" altLang="en-US" b="0" i="0" u="none" strike="noStrike" cap="none" normalizeH="0" baseline="0" dirty="0">
                <a:ln>
                  <a:noFill/>
                </a:ln>
                <a:solidFill>
                  <a:srgbClr val="FFFFFF"/>
                </a:solidFill>
                <a:effectLst/>
                <a:latin typeface="+mn-lt"/>
              </a:rPr>
              <a:t> into the canvas</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Arrange charts using </a:t>
            </a:r>
            <a:r>
              <a:rPr kumimoji="0" lang="en-US" altLang="en-US" b="1" i="0" u="none" strike="noStrike" cap="none" normalizeH="0" baseline="0" dirty="0">
                <a:ln>
                  <a:noFill/>
                </a:ln>
                <a:solidFill>
                  <a:srgbClr val="FFFFFF"/>
                </a:solidFill>
                <a:effectLst/>
                <a:latin typeface="+mn-lt"/>
              </a:rPr>
              <a:t>horizontal/vertical containers</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Add titles and spacing for clarity</a:t>
            </a:r>
          </a:p>
          <a:p>
            <a:pPr marR="0" lvl="0" eaLnBrk="1" fontAlgn="base" hangingPunct="1">
              <a:spcBef>
                <a:spcPct val="0"/>
              </a:spcBef>
              <a:spcAft>
                <a:spcPts val="600"/>
              </a:spcAft>
              <a:buClrTx/>
              <a:buSzTx/>
              <a:tabLst/>
            </a:pPr>
            <a:endParaRPr kumimoji="0" lang="en-US" altLang="en-US" sz="1200" b="1" i="1"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b="1" i="1" u="none" strike="noStrike" cap="none" normalizeH="0" baseline="0" dirty="0">
                <a:ln>
                  <a:noFill/>
                </a:ln>
                <a:solidFill>
                  <a:srgbClr val="FFFFFF"/>
                </a:solidFill>
                <a:effectLst/>
                <a:latin typeface="+mn-lt"/>
              </a:rPr>
              <a:t>Note</a:t>
            </a:r>
            <a:r>
              <a:rPr kumimoji="0" lang="en-US" altLang="en-US" b="1" i="0" u="none" strike="noStrike" cap="none" normalizeH="0" baseline="0" dirty="0">
                <a:ln>
                  <a:noFill/>
                </a:ln>
                <a:solidFill>
                  <a:srgbClr val="FFFFFF"/>
                </a:solidFill>
                <a:effectLst/>
                <a:latin typeface="+mn-lt"/>
              </a:rPr>
              <a:t>:</a:t>
            </a:r>
            <a:r>
              <a:rPr kumimoji="0" lang="en-US" altLang="en-US" b="0" i="0" u="none" strike="noStrike" cap="none" normalizeH="0" baseline="0" dirty="0">
                <a:ln>
                  <a:noFill/>
                </a:ln>
                <a:solidFill>
                  <a:srgbClr val="FFFFFF"/>
                </a:solidFill>
                <a:effectLst/>
                <a:latin typeface="+mn-lt"/>
              </a:rPr>
              <a:t> Dashboards allow multiple views to be analyzed together.</a:t>
            </a:r>
          </a:p>
        </p:txBody>
      </p:sp>
      <p:pic>
        <p:nvPicPr>
          <p:cNvPr id="7" name="Picture Placeholder 6" descr="A screenshot of a graph&#10;&#10;AI-generated content may be incorrect.">
            <a:extLst>
              <a:ext uri="{FF2B5EF4-FFF2-40B4-BE49-F238E27FC236}">
                <a16:creationId xmlns:a16="http://schemas.microsoft.com/office/drawing/2014/main" id="{61512D10-0D95-72FC-3017-F54DF751B244}"/>
              </a:ext>
            </a:extLst>
          </p:cNvPr>
          <p:cNvPicPr>
            <a:picLocks noGrp="1" noChangeAspect="1"/>
          </p:cNvPicPr>
          <p:nvPr>
            <p:ph type="pic" idx="1"/>
          </p:nvPr>
        </p:nvPicPr>
        <p:blipFill rotWithShape="1">
          <a:blip r:embed="rId2"/>
          <a:stretch>
            <a:fillRect/>
          </a:stretch>
        </p:blipFill>
        <p:spPr>
          <a:xfrm>
            <a:off x="5500687" y="1343723"/>
            <a:ext cx="6351371" cy="4128389"/>
          </a:xfrm>
          <a:prstGeom prst="rect">
            <a:avLst/>
          </a:prstGeom>
        </p:spPr>
      </p:pic>
    </p:spTree>
    <p:extLst>
      <p:ext uri="{BB962C8B-B14F-4D97-AF65-F5344CB8AC3E}">
        <p14:creationId xmlns:p14="http://schemas.microsoft.com/office/powerpoint/2010/main" val="313673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computer&#10;&#10;AI-generated content may be incorrect.">
            <a:extLst>
              <a:ext uri="{FF2B5EF4-FFF2-40B4-BE49-F238E27FC236}">
                <a16:creationId xmlns:a16="http://schemas.microsoft.com/office/drawing/2014/main" id="{4B315E1E-AFDB-0913-1FFB-4E048750A7C6}"/>
              </a:ext>
            </a:extLst>
          </p:cNvPr>
          <p:cNvPicPr>
            <a:picLocks noGrp="1" noChangeAspect="1"/>
          </p:cNvPicPr>
          <p:nvPr>
            <p:ph type="pic" idx="1"/>
          </p:nvPr>
        </p:nvPicPr>
        <p:blipFill rotWithShape="1">
          <a:blip r:embed="rId2"/>
          <a:srcRect l="1070" r="6224"/>
          <a:stretch>
            <a:fillRect/>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496DC8-9B86-2C51-8621-109808F9DD91}"/>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b="1" dirty="0"/>
              <a:t>Step 6: Add Dashboard Actions</a:t>
            </a:r>
          </a:p>
        </p:txBody>
      </p:sp>
      <p:sp>
        <p:nvSpPr>
          <p:cNvPr id="8" name="Rectangle 1">
            <a:extLst>
              <a:ext uri="{FF2B5EF4-FFF2-40B4-BE49-F238E27FC236}">
                <a16:creationId xmlns:a16="http://schemas.microsoft.com/office/drawing/2014/main" id="{927DF2DB-FDBB-9C97-EFBA-9C6A3DC3C9CF}"/>
              </a:ext>
            </a:extLst>
          </p:cNvPr>
          <p:cNvSpPr>
            <a:spLocks noGrp="1" noChangeArrowheads="1"/>
          </p:cNvSpPr>
          <p:nvPr>
            <p:ph type="body" sz="half" idx="2"/>
          </p:nvPr>
        </p:nvSpPr>
        <p:spPr bwMode="auto">
          <a:xfrm>
            <a:off x="485776" y="2434201"/>
            <a:ext cx="4174614"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i="0" u="none" strike="noStrike" cap="none" normalizeH="0" baseline="0" dirty="0">
                <a:ln>
                  <a:noFill/>
                </a:ln>
                <a:effectLst/>
                <a:latin typeface="+mn-lt"/>
              </a:rPr>
              <a:t>Add Interactivity with Dashboard Actions</a:t>
            </a:r>
            <a:endParaRPr lang="en-US" altLang="en-US" dirty="0">
              <a:latin typeface="+mn-lt"/>
            </a:endParaRPr>
          </a:p>
          <a:p>
            <a:pPr marL="285750" marR="0" lvl="0" indent="-28575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latin typeface="+mn-lt"/>
              </a:rPr>
              <a:t>Click </a:t>
            </a:r>
            <a:r>
              <a:rPr kumimoji="0" lang="en-US" altLang="en-US" b="1" i="0" u="none" strike="noStrike" cap="none" normalizeH="0" baseline="0" dirty="0">
                <a:ln>
                  <a:noFill/>
                </a:ln>
                <a:effectLst/>
                <a:latin typeface="+mn-lt"/>
              </a:rPr>
              <a:t>Dashboard → Actions</a:t>
            </a:r>
            <a:endParaRPr lang="en-US" altLang="en-US" dirty="0">
              <a:latin typeface="+mn-lt"/>
            </a:endParaRPr>
          </a:p>
          <a:p>
            <a:pPr marL="285750" marR="0" lvl="0" indent="-28575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latin typeface="+mn-lt"/>
              </a:rPr>
              <a:t>Choose an action type:</a:t>
            </a:r>
          </a:p>
          <a:p>
            <a:pPr marL="800100" lvl="1" indent="-342900" eaLnBrk="1" hangingPunct="1">
              <a:spcAft>
                <a:spcPts val="600"/>
              </a:spcAft>
              <a:buFont typeface="+mj-lt"/>
              <a:buAutoNum type="alphaLcPeriod"/>
            </a:pPr>
            <a:r>
              <a:rPr kumimoji="0" lang="en-US" altLang="en-US" sz="1600" i="0" u="none" strike="noStrike" cap="none" normalizeH="0" baseline="0" dirty="0">
                <a:ln>
                  <a:noFill/>
                </a:ln>
                <a:effectLst/>
                <a:latin typeface="+mn-lt"/>
              </a:rPr>
              <a:t>Filter</a:t>
            </a:r>
            <a:r>
              <a:rPr kumimoji="0" lang="en-US" altLang="en-US" sz="1600" b="0" i="0" u="none" strike="noStrike" cap="none" normalizeH="0" baseline="0" dirty="0">
                <a:ln>
                  <a:noFill/>
                </a:ln>
                <a:effectLst/>
                <a:latin typeface="+mn-lt"/>
              </a:rPr>
              <a:t> (most common)</a:t>
            </a:r>
          </a:p>
          <a:p>
            <a:pPr marL="800100" lvl="1" indent="-342900" eaLnBrk="1" hangingPunct="1">
              <a:spcAft>
                <a:spcPts val="600"/>
              </a:spcAft>
              <a:buFont typeface="+mj-lt"/>
              <a:buAutoNum type="alphaLcPeriod"/>
            </a:pPr>
            <a:r>
              <a:rPr kumimoji="0" lang="en-US" altLang="en-US" sz="1600" b="0" i="0" u="none" strike="noStrike" cap="none" normalizeH="0" baseline="0" dirty="0">
                <a:ln>
                  <a:noFill/>
                </a:ln>
                <a:effectLst/>
                <a:latin typeface="+mn-lt"/>
              </a:rPr>
              <a:t>Highlight</a:t>
            </a:r>
            <a:endParaRPr lang="en-US" altLang="en-US" sz="1600" dirty="0">
              <a:latin typeface="+mn-lt"/>
            </a:endParaRPr>
          </a:p>
          <a:p>
            <a:pPr marL="800100" lvl="1" indent="-342900" eaLnBrk="1" hangingPunct="1">
              <a:spcAft>
                <a:spcPts val="600"/>
              </a:spcAft>
              <a:buFont typeface="+mj-lt"/>
              <a:buAutoNum type="alphaLcPeriod"/>
            </a:pPr>
            <a:r>
              <a:rPr kumimoji="0" lang="en-US" altLang="en-US" sz="1600" b="0" i="0" u="none" strike="noStrike" cap="none" normalizeH="0" baseline="0" dirty="0">
                <a:ln>
                  <a:noFill/>
                </a:ln>
                <a:effectLst/>
                <a:latin typeface="+mn-lt"/>
              </a:rPr>
              <a:t>URL</a:t>
            </a:r>
            <a:endParaRPr lang="en-US" altLang="en-US" sz="1600" dirty="0">
              <a:latin typeface="+mn-lt"/>
            </a:endParaRPr>
          </a:p>
          <a:p>
            <a:pPr marL="285750" indent="-285750" eaLnBrk="1" hangingPunct="1">
              <a:spcAft>
                <a:spcPts val="600"/>
              </a:spcAft>
              <a:buFont typeface="Arial" panose="020B0604020202020204" pitchFamily="34" charset="0"/>
              <a:buChar char="•"/>
            </a:pPr>
            <a:r>
              <a:rPr kumimoji="0" lang="en-US" altLang="en-US" b="0" i="0" u="none" strike="noStrike" cap="none" normalizeH="0" baseline="0" dirty="0">
                <a:ln>
                  <a:noFill/>
                </a:ln>
                <a:effectLst/>
                <a:latin typeface="+mn-lt"/>
              </a:rPr>
              <a:t>Select source and target sheets</a:t>
            </a:r>
          </a:p>
          <a:p>
            <a:pPr marL="285750" indent="-285750" eaLnBrk="1" hangingPunct="1">
              <a:spcAft>
                <a:spcPts val="600"/>
              </a:spcAft>
              <a:buFont typeface="Arial" panose="020B0604020202020204" pitchFamily="34" charset="0"/>
              <a:buChar char="•"/>
            </a:pPr>
            <a:r>
              <a:rPr kumimoji="0" lang="en-US" altLang="en-US" b="0" i="0" u="none" strike="noStrike" cap="none" normalizeH="0" baseline="0" dirty="0">
                <a:ln>
                  <a:noFill/>
                </a:ln>
                <a:effectLst/>
                <a:latin typeface="+mn-lt"/>
              </a:rPr>
              <a:t>Test interactions by clicking chart elements</a:t>
            </a:r>
          </a:p>
          <a:p>
            <a:pPr eaLnBrk="1" hangingPunct="1">
              <a:spcAft>
                <a:spcPts val="600"/>
              </a:spcAft>
            </a:pPr>
            <a:endParaRPr kumimoji="0" lang="en-US" altLang="en-US" sz="1200" b="0" i="0" u="none" strike="noStrike" cap="none" normalizeH="0" baseline="0" dirty="0">
              <a:ln>
                <a:noFill/>
              </a:ln>
              <a:effectLst/>
              <a:latin typeface="+mn-lt"/>
            </a:endParaRPr>
          </a:p>
          <a:p>
            <a:pPr marR="0" lvl="0" eaLnBrk="1" fontAlgn="base" hangingPunct="1">
              <a:spcBef>
                <a:spcPct val="0"/>
              </a:spcBef>
              <a:spcAft>
                <a:spcPts val="600"/>
              </a:spcAft>
              <a:buClrTx/>
              <a:buSzTx/>
              <a:tabLst/>
            </a:pPr>
            <a:r>
              <a:rPr kumimoji="0" lang="en-US" altLang="en-US" b="1" i="1" u="none" strike="noStrike" cap="none" normalizeH="0" baseline="0" dirty="0">
                <a:ln>
                  <a:noFill/>
                </a:ln>
                <a:effectLst/>
                <a:latin typeface="+mn-lt"/>
              </a:rPr>
              <a:t>Tip</a:t>
            </a:r>
            <a:r>
              <a:rPr kumimoji="0" lang="en-US" altLang="en-US" b="1" i="0" u="none" strike="noStrike" cap="none" normalizeH="0" baseline="0" dirty="0">
                <a:ln>
                  <a:noFill/>
                </a:ln>
                <a:effectLst/>
                <a:latin typeface="+mn-lt"/>
              </a:rPr>
              <a:t>:</a:t>
            </a:r>
            <a:r>
              <a:rPr kumimoji="0" lang="en-US" altLang="en-US" b="0" i="0" u="none" strike="noStrike" cap="none" normalizeH="0" baseline="0" dirty="0">
                <a:ln>
                  <a:noFill/>
                </a:ln>
                <a:effectLst/>
                <a:latin typeface="+mn-lt"/>
              </a:rPr>
              <a:t> Filter actions let users click one chart to update others.</a:t>
            </a:r>
          </a:p>
        </p:txBody>
      </p:sp>
    </p:spTree>
    <p:extLst>
      <p:ext uri="{BB962C8B-B14F-4D97-AF65-F5344CB8AC3E}">
        <p14:creationId xmlns:p14="http://schemas.microsoft.com/office/powerpoint/2010/main" val="261307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Placeholder 5" descr="A screenshot of a computer&#10;&#10;AI-generated content may be incorrect.">
            <a:extLst>
              <a:ext uri="{FF2B5EF4-FFF2-40B4-BE49-F238E27FC236}">
                <a16:creationId xmlns:a16="http://schemas.microsoft.com/office/drawing/2014/main" id="{DF69ECAB-A240-E1BC-5815-E0646818674A}"/>
              </a:ext>
            </a:extLst>
          </p:cNvPr>
          <p:cNvPicPr>
            <a:picLocks noGrp="1" noChangeAspect="1"/>
          </p:cNvPicPr>
          <p:nvPr>
            <p:ph type="pic" idx="4294967295"/>
          </p:nvPr>
        </p:nvPicPr>
        <p:blipFill rotWithShape="1">
          <a:blip r:embed="rId2"/>
          <a:srcRect t="13478"/>
          <a:stretch>
            <a:fillRect/>
          </a:stretch>
        </p:blipFill>
        <p:spPr>
          <a:xfrm>
            <a:off x="20" y="1282"/>
            <a:ext cx="12191980" cy="6856718"/>
          </a:xfrm>
          <a:prstGeom prst="rect">
            <a:avLst/>
          </a:prstGeom>
        </p:spPr>
      </p:pic>
      <p:sp>
        <p:nvSpPr>
          <p:cNvPr id="4" name="Text Placeholder 3">
            <a:extLst>
              <a:ext uri="{FF2B5EF4-FFF2-40B4-BE49-F238E27FC236}">
                <a16:creationId xmlns:a16="http://schemas.microsoft.com/office/drawing/2014/main" id="{5C912F51-990C-D84A-FE57-49621862ABFA}"/>
              </a:ext>
            </a:extLst>
          </p:cNvPr>
          <p:cNvSpPr>
            <a:spLocks noGrp="1"/>
          </p:cNvSpPr>
          <p:nvPr>
            <p:ph type="body" sz="half" idx="4294967295"/>
          </p:nvPr>
        </p:nvSpPr>
        <p:spPr>
          <a:xfrm>
            <a:off x="0" y="2057400"/>
            <a:ext cx="1714500" cy="1957388"/>
          </a:xfrm>
          <a:solidFill>
            <a:schemeClr val="accent5">
              <a:lumMod val="40000"/>
              <a:lumOff val="60000"/>
            </a:schemeClr>
          </a:solidFill>
          <a:ln w="12700">
            <a:solidFill>
              <a:srgbClr val="000000"/>
            </a:solidFill>
          </a:ln>
        </p:spPr>
        <p:txBody>
          <a:bodyPr>
            <a:normAutofit/>
          </a:bodyPr>
          <a:lstStyle/>
          <a:p>
            <a:pPr marL="0" indent="0">
              <a:buNone/>
            </a:pPr>
            <a:r>
              <a:rPr lang="en-US" sz="1200" u="sng" dirty="0">
                <a:solidFill>
                  <a:schemeClr val="accent5">
                    <a:lumMod val="50000"/>
                  </a:schemeClr>
                </a:solidFill>
              </a:rPr>
              <a:t>Here, you can see that Electronics Product Category is selected in Sheet1 and it only displays the values of the same Product Category in Sheet 2, meaning, the Dashboard Action is working.</a:t>
            </a:r>
          </a:p>
        </p:txBody>
      </p:sp>
    </p:spTree>
    <p:extLst>
      <p:ext uri="{BB962C8B-B14F-4D97-AF65-F5344CB8AC3E}">
        <p14:creationId xmlns:p14="http://schemas.microsoft.com/office/powerpoint/2010/main" val="946319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7" name="Rectangle 2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89018F78-0997-7B0C-91AD-61A9B661AF3E}"/>
              </a:ext>
            </a:extLst>
          </p:cNvPr>
          <p:cNvSpPr>
            <a:spLocks noGrp="1"/>
          </p:cNvSpPr>
          <p:nvPr>
            <p:ph type="title"/>
          </p:nvPr>
        </p:nvSpPr>
        <p:spPr>
          <a:xfrm>
            <a:off x="6597016" y="905011"/>
            <a:ext cx="4589328" cy="1889135"/>
          </a:xfrm>
        </p:spPr>
        <p:txBody>
          <a:bodyPr vert="horz" lIns="91440" tIns="45720" rIns="91440" bIns="45720" rtlCol="0" anchor="b">
            <a:normAutofit/>
          </a:bodyPr>
          <a:lstStyle/>
          <a:p>
            <a:r>
              <a:rPr lang="en-US" sz="4800" b="1" kern="1200" dirty="0">
                <a:solidFill>
                  <a:schemeClr val="tx1"/>
                </a:solidFill>
                <a:latin typeface="+mj-lt"/>
                <a:ea typeface="+mj-ea"/>
                <a:cs typeface="+mj-cs"/>
              </a:rPr>
              <a:t>Step 7: Publish to Tableau Public</a:t>
            </a:r>
          </a:p>
        </p:txBody>
      </p:sp>
      <p:pic>
        <p:nvPicPr>
          <p:cNvPr id="7" name="Picture Placeholder 6" descr="A screenshot of a computer&#10;&#10;AI-generated content may be incorrect.">
            <a:extLst>
              <a:ext uri="{FF2B5EF4-FFF2-40B4-BE49-F238E27FC236}">
                <a16:creationId xmlns:a16="http://schemas.microsoft.com/office/drawing/2014/main" id="{1AD451E0-439E-934B-680A-BBA1C4CA30CF}"/>
              </a:ext>
            </a:extLst>
          </p:cNvPr>
          <p:cNvPicPr>
            <a:picLocks noGrp="1" noChangeAspect="1"/>
          </p:cNvPicPr>
          <p:nvPr>
            <p:ph type="pic" idx="1"/>
          </p:nvPr>
        </p:nvPicPr>
        <p:blipFill rotWithShape="1">
          <a:blip r:embed="rId3"/>
          <a:stretch>
            <a:fillRect/>
          </a:stretch>
        </p:blipFill>
        <p:spPr>
          <a:xfrm>
            <a:off x="720807" y="1961837"/>
            <a:ext cx="5468347" cy="2925565"/>
          </a:xfrm>
          <a:prstGeom prst="rect">
            <a:avLst/>
          </a:prstGeom>
        </p:spPr>
      </p:pic>
      <p:sp>
        <p:nvSpPr>
          <p:cNvPr id="5" name="Rectangle 1">
            <a:extLst>
              <a:ext uri="{FF2B5EF4-FFF2-40B4-BE49-F238E27FC236}">
                <a16:creationId xmlns:a16="http://schemas.microsoft.com/office/drawing/2014/main" id="{3CC2B33C-D438-69BF-E19D-808D00B65ED6}"/>
              </a:ext>
            </a:extLst>
          </p:cNvPr>
          <p:cNvSpPr>
            <a:spLocks noGrp="1" noChangeArrowheads="1"/>
          </p:cNvSpPr>
          <p:nvPr>
            <p:ph type="body" sz="half" idx="2"/>
          </p:nvPr>
        </p:nvSpPr>
        <p:spPr bwMode="auto">
          <a:xfrm>
            <a:off x="6597016" y="2965592"/>
            <a:ext cx="4589328" cy="29873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sz="1800" i="0" u="none" strike="noStrike" cap="none" normalizeH="0" baseline="0" dirty="0">
                <a:ln>
                  <a:noFill/>
                </a:ln>
                <a:effectLst/>
                <a:latin typeface="+mn-lt"/>
              </a:rPr>
              <a:t>Publish and Share Your Dashboard</a:t>
            </a:r>
            <a:endParaRPr lang="en-US" altLang="en-US" sz="1800" dirty="0">
              <a:latin typeface="+mn-lt"/>
            </a:endParaRP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Click </a:t>
            </a:r>
            <a:r>
              <a:rPr kumimoji="0" lang="en-US" altLang="en-US" sz="1800" b="1" i="0" u="none" strike="noStrike" cap="none" normalizeH="0" baseline="0" dirty="0">
                <a:ln>
                  <a:noFill/>
                </a:ln>
                <a:effectLst/>
                <a:latin typeface="+mn-lt"/>
              </a:rPr>
              <a:t>File → Save to Tableau Public</a:t>
            </a:r>
            <a:endParaRPr lang="en-US" altLang="en-US" sz="1800" dirty="0">
              <a:latin typeface="+mn-lt"/>
            </a:endParaRP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Sign in to your Tableau Public account</a:t>
            </a: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Add a title and description</a:t>
            </a: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Click </a:t>
            </a:r>
            <a:r>
              <a:rPr kumimoji="0" lang="en-US" altLang="en-US" sz="1800" b="1" i="0" u="none" strike="noStrike" cap="none" normalizeH="0" baseline="0" dirty="0">
                <a:ln>
                  <a:noFill/>
                </a:ln>
                <a:effectLst/>
                <a:latin typeface="+mn-lt"/>
              </a:rPr>
              <a:t>Save</a:t>
            </a:r>
            <a:endParaRPr lang="en-US" altLang="en-US" sz="1800" dirty="0">
              <a:latin typeface="+mn-lt"/>
            </a:endParaRPr>
          </a:p>
          <a:p>
            <a:pPr marL="342900" marR="0" lvl="0" indent="-228600" eaLnBrk="1" fontAlgn="base" hangingPunct="1">
              <a:spcBef>
                <a:spcPct val="0"/>
              </a:spcBef>
              <a:spcAft>
                <a:spcPts val="600"/>
              </a:spcAft>
              <a:buClrTx/>
              <a:buSzTx/>
              <a:buFont typeface="Arial" panose="020B0604020202020204" pitchFamily="34" charset="0"/>
              <a:buChar char="•"/>
              <a:tabLst/>
            </a:pPr>
            <a:r>
              <a:rPr kumimoji="0" lang="en-US" altLang="en-US" sz="1800" b="0" i="0" u="none" strike="noStrike" cap="none" normalizeH="0" baseline="0" dirty="0">
                <a:ln>
                  <a:noFill/>
                </a:ln>
                <a:effectLst/>
                <a:latin typeface="+mn-lt"/>
              </a:rPr>
              <a:t>Copy the public URL to share</a:t>
            </a:r>
          </a:p>
          <a:p>
            <a:pPr marR="0" lvl="0" eaLnBrk="1" fontAlgn="base" hangingPunct="1">
              <a:spcBef>
                <a:spcPct val="0"/>
              </a:spcBef>
              <a:spcAft>
                <a:spcPts val="600"/>
              </a:spcAft>
              <a:buClrTx/>
              <a:buSzTx/>
              <a:tabLst/>
            </a:pPr>
            <a:endParaRPr kumimoji="0" lang="en-US" altLang="en-US" sz="1200" b="1" i="0" u="none" strike="noStrike" cap="none" normalizeH="0" baseline="0" dirty="0">
              <a:ln>
                <a:noFill/>
              </a:ln>
              <a:effectLst/>
              <a:latin typeface="+mn-lt"/>
            </a:endParaRPr>
          </a:p>
          <a:p>
            <a:pPr marR="0" lvl="0" eaLnBrk="1" fontAlgn="base" hangingPunct="1">
              <a:spcBef>
                <a:spcPct val="0"/>
              </a:spcBef>
              <a:spcAft>
                <a:spcPts val="600"/>
              </a:spcAft>
              <a:buClrTx/>
              <a:buSzTx/>
              <a:tabLst/>
            </a:pPr>
            <a:r>
              <a:rPr kumimoji="0" lang="en-US" altLang="en-US" sz="1800" b="1" i="0" u="none" strike="noStrike" cap="none" normalizeH="0" baseline="0" dirty="0">
                <a:ln>
                  <a:noFill/>
                </a:ln>
                <a:effectLst/>
                <a:latin typeface="+mn-lt"/>
              </a:rPr>
              <a:t>Reminder:</a:t>
            </a:r>
            <a:r>
              <a:rPr kumimoji="0" lang="en-US" altLang="en-US" sz="1800" b="0" i="0" u="none" strike="noStrike" cap="none" normalizeH="0" baseline="0" dirty="0">
                <a:ln>
                  <a:noFill/>
                </a:ln>
                <a:effectLst/>
                <a:latin typeface="+mn-lt"/>
              </a:rPr>
              <a:t> All Tableau Public dashboards are publicly visible.</a:t>
            </a:r>
          </a:p>
        </p:txBody>
      </p:sp>
    </p:spTree>
    <p:extLst>
      <p:ext uri="{BB962C8B-B14F-4D97-AF65-F5344CB8AC3E}">
        <p14:creationId xmlns:p14="http://schemas.microsoft.com/office/powerpoint/2010/main" val="31826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BD41E-F3F2-FBBB-99E8-240E98B705C7}"/>
              </a:ext>
            </a:extLst>
          </p:cNvPr>
          <p:cNvSpPr>
            <a:spLocks noGrp="1"/>
          </p:cNvSpPr>
          <p:nvPr>
            <p:ph type="title"/>
          </p:nvPr>
        </p:nvSpPr>
        <p:spPr>
          <a:xfrm>
            <a:off x="841248" y="685800"/>
            <a:ext cx="10506456" cy="1157005"/>
          </a:xfrm>
        </p:spPr>
        <p:txBody>
          <a:bodyPr anchor="b">
            <a:normAutofit/>
          </a:bodyPr>
          <a:lstStyle/>
          <a:p>
            <a:r>
              <a:rPr lang="en-US" sz="4800"/>
              <a:t>Troubleshooting Common Issues</a:t>
            </a:r>
          </a:p>
        </p:txBody>
      </p:sp>
      <p:sp>
        <p:nvSpPr>
          <p:cNvPr id="36" name="Rectangle 35">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8" name="Rectangle 1">
            <a:extLst>
              <a:ext uri="{FF2B5EF4-FFF2-40B4-BE49-F238E27FC236}">
                <a16:creationId xmlns:a16="http://schemas.microsoft.com/office/drawing/2014/main" id="{07076CCA-5C4C-1518-585C-CE54B23338FE}"/>
              </a:ext>
            </a:extLst>
          </p:cNvPr>
          <p:cNvGraphicFramePr>
            <a:graphicFrameLocks noGrp="1"/>
          </p:cNvGraphicFramePr>
          <p:nvPr>
            <p:ph idx="1"/>
            <p:extLst>
              <p:ext uri="{D42A27DB-BD31-4B8C-83A1-F6EECF244321}">
                <p14:modId xmlns:p14="http://schemas.microsoft.com/office/powerpoint/2010/main" val="3439034057"/>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3929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E3F10-31B4-8C54-B028-D1EE334D6246}"/>
              </a:ext>
            </a:extLst>
          </p:cNvPr>
          <p:cNvSpPr>
            <a:spLocks noGrp="1"/>
          </p:cNvSpPr>
          <p:nvPr>
            <p:ph type="title"/>
          </p:nvPr>
        </p:nvSpPr>
        <p:spPr>
          <a:xfrm>
            <a:off x="764949" y="3499076"/>
            <a:ext cx="6053558" cy="2424774"/>
          </a:xfrm>
        </p:spPr>
        <p:txBody>
          <a:bodyPr>
            <a:normAutofit/>
          </a:bodyPr>
          <a:lstStyle/>
          <a:p>
            <a:r>
              <a:rPr lang="en-US">
                <a:solidFill>
                  <a:srgbClr val="FFFFFF"/>
                </a:solidFill>
              </a:rPr>
              <a:t>Glossary of Key Tableau Terms</a:t>
            </a:r>
          </a:p>
        </p:txBody>
      </p:sp>
      <p:sp>
        <p:nvSpPr>
          <p:cNvPr id="13" name="Freeform: Shape 12">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5CA855DB-5322-AE91-E8A1-036054086652}"/>
              </a:ext>
            </a:extLst>
          </p:cNvPr>
          <p:cNvSpPr>
            <a:spLocks noGrp="1" noChangeArrowheads="1"/>
          </p:cNvSpPr>
          <p:nvPr>
            <p:ph sz="half" idx="1"/>
          </p:nvPr>
        </p:nvSpPr>
        <p:spPr bwMode="auto">
          <a:xfrm>
            <a:off x="4215161" y="356187"/>
            <a:ext cx="2878409" cy="22092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Arial" panose="020B0604020202020204" pitchFamily="34" charset="0"/>
              </a:rPr>
              <a:t>Dimension</a:t>
            </a:r>
            <a:r>
              <a:rPr kumimoji="0" lang="en-US" altLang="en-US" sz="1800" b="0" i="0" u="none" strike="noStrike" cap="none" normalizeH="0" baseline="0" dirty="0">
                <a:ln>
                  <a:noFill/>
                </a:ln>
                <a:effectLst/>
                <a:latin typeface="-webkit-standard"/>
              </a:rPr>
              <a:t> – Categorical field (e.g., Category, Region)</a:t>
            </a: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Arial" panose="020B0604020202020204" pitchFamily="34" charset="0"/>
              </a:rPr>
              <a:t>Measure</a:t>
            </a:r>
            <a:r>
              <a:rPr kumimoji="0" lang="en-US" altLang="en-US" sz="1800" b="0" i="0" u="none" strike="noStrike" cap="none" normalizeH="0" baseline="0" dirty="0">
                <a:ln>
                  <a:noFill/>
                </a:ln>
                <a:effectLst/>
                <a:latin typeface="-webkit-standard"/>
              </a:rPr>
              <a:t> – Numeric field (e.g., Sales, Profit)</a:t>
            </a: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Arial" panose="020B0604020202020204" pitchFamily="34" charset="0"/>
              </a:rPr>
              <a:t>Worksheet</a:t>
            </a:r>
            <a:r>
              <a:rPr kumimoji="0" lang="en-US" altLang="en-US" sz="1800" b="0" i="0" u="none" strike="noStrike" cap="none" normalizeH="0" baseline="0" dirty="0">
                <a:ln>
                  <a:noFill/>
                </a:ln>
                <a:effectLst/>
                <a:latin typeface="-webkit-standard"/>
              </a:rPr>
              <a:t> – A single chart or visualization</a:t>
            </a: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latin typeface="Arial" panose="020B0604020202020204" pitchFamily="34" charset="0"/>
            </a:endParaRPr>
          </a:p>
        </p:txBody>
      </p:sp>
      <p:sp>
        <p:nvSpPr>
          <p:cNvPr id="19" name="Freeform: Shape 18">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02E43663-96EA-6053-D014-29E51ADB8173}"/>
              </a:ext>
            </a:extLst>
          </p:cNvPr>
          <p:cNvSpPr>
            <a:spLocks noGrp="1"/>
          </p:cNvSpPr>
          <p:nvPr>
            <p:ph sz="half" idx="2"/>
          </p:nvPr>
        </p:nvSpPr>
        <p:spPr>
          <a:xfrm>
            <a:off x="8386139" y="3143438"/>
            <a:ext cx="3474621" cy="2780412"/>
          </a:xfrm>
        </p:spPr>
        <p:txBody>
          <a:bodyPr anchor="ctr">
            <a:normAutofit/>
          </a:bodyPr>
          <a:lstStyle/>
          <a:p>
            <a:pPr marL="0" indent="0">
              <a:buNone/>
            </a:pPr>
            <a:r>
              <a:rPr lang="en-US" altLang="en-US" sz="2000" b="1" dirty="0">
                <a:latin typeface="Arial" panose="020B0604020202020204" pitchFamily="34" charset="0"/>
              </a:rPr>
              <a:t>Dashboard</a:t>
            </a:r>
            <a:r>
              <a:rPr lang="en-US" altLang="en-US" sz="2000" dirty="0">
                <a:latin typeface="-webkit-standard"/>
              </a:rPr>
              <a:t> – A collection of worksheets</a:t>
            </a:r>
          </a:p>
          <a:p>
            <a:pPr marL="0" indent="0">
              <a:buNone/>
            </a:pPr>
            <a:br>
              <a:rPr lang="en-US" altLang="en-US" sz="2000" dirty="0"/>
            </a:br>
            <a:r>
              <a:rPr lang="en-US" altLang="en-US" sz="2000" b="1" dirty="0">
                <a:latin typeface="Arial" panose="020B0604020202020204" pitchFamily="34" charset="0"/>
              </a:rPr>
              <a:t>Filter</a:t>
            </a:r>
            <a:r>
              <a:rPr lang="en-US" altLang="en-US" sz="2000" dirty="0">
                <a:latin typeface="-webkit-standard"/>
              </a:rPr>
              <a:t> – Limits data shown</a:t>
            </a:r>
          </a:p>
          <a:p>
            <a:pPr marL="0" indent="0">
              <a:buNone/>
            </a:pPr>
            <a:br>
              <a:rPr lang="en-US" altLang="en-US" sz="2000" dirty="0"/>
            </a:br>
            <a:r>
              <a:rPr lang="en-US" altLang="en-US" sz="2000" b="1" dirty="0">
                <a:latin typeface="Arial" panose="020B0604020202020204" pitchFamily="34" charset="0"/>
              </a:rPr>
              <a:t>Action</a:t>
            </a:r>
            <a:r>
              <a:rPr lang="en-US" altLang="en-US" sz="2000" dirty="0">
                <a:latin typeface="-webkit-standard"/>
              </a:rPr>
              <a:t> – Adds interactivity between views</a:t>
            </a:r>
            <a:endParaRPr lang="en-US" sz="2000" dirty="0"/>
          </a:p>
        </p:txBody>
      </p:sp>
    </p:spTree>
    <p:extLst>
      <p:ext uri="{BB962C8B-B14F-4D97-AF65-F5344CB8AC3E}">
        <p14:creationId xmlns:p14="http://schemas.microsoft.com/office/powerpoint/2010/main" val="1608490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1">
            <a:extLst>
              <a:ext uri="{FF2B5EF4-FFF2-40B4-BE49-F238E27FC236}">
                <a16:creationId xmlns:a16="http://schemas.microsoft.com/office/drawing/2014/main" id="{D4110BD5-48AE-D9F3-869E-F55206A76EBF}"/>
              </a:ext>
            </a:extLst>
          </p:cNvPr>
          <p:cNvSpPr>
            <a:spLocks noGrp="1" noChangeArrowheads="1"/>
          </p:cNvSpPr>
          <p:nvPr>
            <p:ph type="title"/>
          </p:nvPr>
        </p:nvSpPr>
        <p:spPr bwMode="auto">
          <a:xfrm>
            <a:off x="660041" y="2767106"/>
            <a:ext cx="2880828" cy="30719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spcAft>
                <a:spcPct val="0"/>
              </a:spcAft>
              <a:buClrTx/>
              <a:buSzTx/>
              <a:tabLst/>
            </a:pPr>
            <a:r>
              <a:rPr kumimoji="0" lang="en-US" altLang="en-US" sz="4000" b="0" i="0" u="none" strike="noStrike" kern="1200" cap="none" normalizeH="0" baseline="0">
                <a:ln>
                  <a:noFill/>
                </a:ln>
                <a:solidFill>
                  <a:srgbClr val="FFFFFF"/>
                </a:solidFill>
                <a:effectLst/>
                <a:latin typeface="+mj-lt"/>
                <a:ea typeface="+mj-ea"/>
                <a:cs typeface="+mj-cs"/>
              </a:rPr>
              <a:t>You’re Ready to Build Interactive Dashboards!</a:t>
            </a:r>
          </a:p>
        </p:txBody>
      </p:sp>
      <p:graphicFrame>
        <p:nvGraphicFramePr>
          <p:cNvPr id="11" name="Rectangle 3">
            <a:extLst>
              <a:ext uri="{FF2B5EF4-FFF2-40B4-BE49-F238E27FC236}">
                <a16:creationId xmlns:a16="http://schemas.microsoft.com/office/drawing/2014/main" id="{9B93BC33-D802-C478-9115-4F51A7AE3554}"/>
              </a:ext>
            </a:extLst>
          </p:cNvPr>
          <p:cNvGraphicFramePr>
            <a:graphicFrameLocks noGrp="1"/>
          </p:cNvGraphicFramePr>
          <p:nvPr>
            <p:ph idx="1"/>
            <p:extLst>
              <p:ext uri="{D42A27DB-BD31-4B8C-83A1-F6EECF244321}">
                <p14:modId xmlns:p14="http://schemas.microsoft.com/office/powerpoint/2010/main" val="415197091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239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 name="Rectangle 240">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Oval 242">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Oval 244">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47" name="Oval 246">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0308B0DC-2D79-640C-6F9B-5B22114EEB27}"/>
              </a:ext>
            </a:extLst>
          </p:cNvPr>
          <p:cNvSpPr>
            <a:spLocks noGrp="1"/>
          </p:cNvSpPr>
          <p:nvPr>
            <p:ph type="title"/>
          </p:nvPr>
        </p:nvSpPr>
        <p:spPr>
          <a:xfrm>
            <a:off x="3614880" y="2637328"/>
            <a:ext cx="5204489" cy="1182948"/>
          </a:xfrm>
        </p:spPr>
        <p:txBody>
          <a:bodyPr vert="horz" lIns="91440" tIns="45720" rIns="91440" bIns="45720" rtlCol="0" anchor="b">
            <a:noAutofit/>
          </a:bodyPr>
          <a:lstStyle/>
          <a:p>
            <a:pPr algn="ctr"/>
            <a:r>
              <a:rPr lang="en-US" sz="7200" b="1" kern="1200" dirty="0">
                <a:solidFill>
                  <a:schemeClr val="bg1"/>
                </a:solidFill>
                <a:latin typeface="+mj-lt"/>
                <a:ea typeface="+mj-ea"/>
                <a:cs typeface="+mj-cs"/>
              </a:rPr>
              <a:t>THANKS!!</a:t>
            </a:r>
          </a:p>
        </p:txBody>
      </p:sp>
      <p:sp>
        <p:nvSpPr>
          <p:cNvPr id="249"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1"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53"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54" name="Freeform: Shape 253">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57" name="Oval 256">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9" name="Oval 258">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61"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62" name="Freeform: Shape 261">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4964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E19AD-DDF5-DD77-1232-5BACD70E3A19}"/>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Purpose &amp; Learning Objectives</a:t>
            </a:r>
          </a:p>
        </p:txBody>
      </p:sp>
      <p:sp>
        <p:nvSpPr>
          <p:cNvPr id="3" name="Content Placeholder 2">
            <a:extLst>
              <a:ext uri="{FF2B5EF4-FFF2-40B4-BE49-F238E27FC236}">
                <a16:creationId xmlns:a16="http://schemas.microsoft.com/office/drawing/2014/main" id="{0341A375-CFF6-232A-652E-A98848EBC747}"/>
              </a:ext>
            </a:extLst>
          </p:cNvPr>
          <p:cNvSpPr>
            <a:spLocks noGrp="1"/>
          </p:cNvSpPr>
          <p:nvPr>
            <p:ph idx="1"/>
          </p:nvPr>
        </p:nvSpPr>
        <p:spPr>
          <a:xfrm>
            <a:off x="4810259" y="649480"/>
            <a:ext cx="6555347" cy="5546047"/>
          </a:xfrm>
        </p:spPr>
        <p:txBody>
          <a:bodyPr anchor="ctr">
            <a:normAutofit/>
          </a:bodyPr>
          <a:lstStyle/>
          <a:p>
            <a:pPr marL="0" indent="0">
              <a:buNone/>
            </a:pPr>
            <a:r>
              <a:rPr lang="en-US" sz="2000" b="1" dirty="0"/>
              <a:t>Purpose of These Instructions</a:t>
            </a:r>
            <a:endParaRPr lang="en-US" sz="2000" dirty="0"/>
          </a:p>
          <a:p>
            <a:r>
              <a:rPr lang="en-US" sz="2000" dirty="0"/>
              <a:t>To guide beginners through creating an interactive data visualization dashboard using Tableau Public</a:t>
            </a:r>
          </a:p>
          <a:p>
            <a:r>
              <a:rPr lang="en-US" sz="2000" dirty="0"/>
              <a:t>To help users confidently explore, analyze, and share data visually</a:t>
            </a:r>
          </a:p>
          <a:p>
            <a:pPr marL="0" indent="0">
              <a:buNone/>
            </a:pPr>
            <a:endParaRPr lang="en-US" sz="2000" b="1" dirty="0"/>
          </a:p>
          <a:p>
            <a:pPr marL="0" indent="0">
              <a:buNone/>
            </a:pPr>
            <a:r>
              <a:rPr lang="en-US" sz="2000" b="1" dirty="0"/>
              <a:t>By the end of this tutorial, you will be able to:</a:t>
            </a:r>
            <a:endParaRPr lang="en-US" sz="2000" dirty="0"/>
          </a:p>
          <a:p>
            <a:r>
              <a:rPr lang="en-US" sz="2000" dirty="0"/>
              <a:t>Import a dataset into Tableau Public</a:t>
            </a:r>
          </a:p>
          <a:p>
            <a:r>
              <a:rPr lang="en-US" sz="2000" dirty="0"/>
              <a:t>Create basic charts (bar, line, map, etc.)</a:t>
            </a:r>
          </a:p>
          <a:p>
            <a:r>
              <a:rPr lang="en-US" sz="2000" dirty="0"/>
              <a:t>Combine charts into a dashboard</a:t>
            </a:r>
          </a:p>
          <a:p>
            <a:r>
              <a:rPr lang="en-US" sz="2000" dirty="0"/>
              <a:t>Add filters and interactivity</a:t>
            </a:r>
          </a:p>
          <a:p>
            <a:r>
              <a:rPr lang="en-US" sz="2000" dirty="0"/>
              <a:t>Publish and share a dashboard publicly</a:t>
            </a:r>
          </a:p>
        </p:txBody>
      </p:sp>
    </p:spTree>
    <p:extLst>
      <p:ext uri="{BB962C8B-B14F-4D97-AF65-F5344CB8AC3E}">
        <p14:creationId xmlns:p14="http://schemas.microsoft.com/office/powerpoint/2010/main" val="4106483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Rectangle 8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9A83F-0CFE-0395-D3AD-F9BED9721F0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Audience &amp; Prerequisites</a:t>
            </a:r>
          </a:p>
        </p:txBody>
      </p:sp>
      <p:sp>
        <p:nvSpPr>
          <p:cNvPr id="7" name="Text Placeholder 6">
            <a:extLst>
              <a:ext uri="{FF2B5EF4-FFF2-40B4-BE49-F238E27FC236}">
                <a16:creationId xmlns:a16="http://schemas.microsoft.com/office/drawing/2014/main" id="{D855F338-DCE1-8B93-E732-6C66A752C16D}"/>
              </a:ext>
            </a:extLst>
          </p:cNvPr>
          <p:cNvSpPr>
            <a:spLocks noGrp="1"/>
          </p:cNvSpPr>
          <p:nvPr>
            <p:ph type="body" sz="half" idx="2"/>
          </p:nvPr>
        </p:nvSpPr>
        <p:spPr>
          <a:xfrm>
            <a:off x="4810259" y="649480"/>
            <a:ext cx="6555347" cy="5546047"/>
          </a:xfrm>
        </p:spPr>
        <p:txBody>
          <a:bodyPr vert="horz" lIns="91440" tIns="45720" rIns="91440" bIns="45720" rtlCol="0" anchor="ctr">
            <a:normAutofit/>
          </a:bodyPr>
          <a:lstStyle/>
          <a:p>
            <a:pPr lvl="0" fontAlgn="base">
              <a:spcBef>
                <a:spcPct val="0"/>
              </a:spcBef>
              <a:spcAft>
                <a:spcPts val="600"/>
              </a:spcAft>
            </a:pPr>
            <a:r>
              <a:rPr lang="en-US" altLang="en-US" sz="2000" b="1" dirty="0"/>
              <a:t>Intended Audience</a:t>
            </a:r>
          </a:p>
          <a:p>
            <a:pPr marL="285750" lvl="0" indent="-228600" fontAlgn="base">
              <a:spcBef>
                <a:spcPct val="0"/>
              </a:spcBef>
              <a:spcAft>
                <a:spcPts val="600"/>
              </a:spcAft>
              <a:buFont typeface="Arial" panose="020B0604020202020204" pitchFamily="34" charset="0"/>
              <a:buChar char="•"/>
            </a:pPr>
            <a:r>
              <a:rPr lang="en-US" altLang="en-US" sz="2000" dirty="0"/>
              <a:t>Beginners and students with little to no experience using Tableau</a:t>
            </a:r>
          </a:p>
          <a:p>
            <a:pPr marL="285750" lvl="0" indent="-228600" fontAlgn="base">
              <a:spcBef>
                <a:spcPct val="0"/>
              </a:spcBef>
              <a:spcAft>
                <a:spcPts val="600"/>
              </a:spcAft>
              <a:buFont typeface="Arial" panose="020B0604020202020204" pitchFamily="34" charset="0"/>
              <a:buChar char="•"/>
            </a:pPr>
            <a:r>
              <a:rPr lang="en-US" altLang="en-US" sz="2000" dirty="0"/>
              <a:t>Novice data analysts and data science students</a:t>
            </a:r>
          </a:p>
          <a:p>
            <a:pPr lvl="0" fontAlgn="base">
              <a:spcBef>
                <a:spcPct val="0"/>
              </a:spcBef>
              <a:spcAft>
                <a:spcPts val="600"/>
              </a:spcAft>
            </a:pPr>
            <a:endParaRPr lang="en-US" altLang="en-US" sz="2000" b="1" dirty="0"/>
          </a:p>
          <a:p>
            <a:pPr lvl="0" fontAlgn="base">
              <a:spcBef>
                <a:spcPct val="0"/>
              </a:spcBef>
              <a:spcAft>
                <a:spcPts val="600"/>
              </a:spcAft>
            </a:pPr>
            <a:r>
              <a:rPr lang="en-US" altLang="en-US" sz="2000" b="1" dirty="0"/>
              <a:t>Prerequisites</a:t>
            </a:r>
          </a:p>
          <a:p>
            <a:pPr marL="285750" lvl="0" indent="-228600" fontAlgn="base">
              <a:spcBef>
                <a:spcPct val="0"/>
              </a:spcBef>
              <a:spcAft>
                <a:spcPts val="600"/>
              </a:spcAft>
              <a:buFont typeface="Arial" panose="020B0604020202020204" pitchFamily="34" charset="0"/>
              <a:buChar char="•"/>
            </a:pPr>
            <a:r>
              <a:rPr lang="en-US" altLang="en-US" sz="2000" dirty="0"/>
              <a:t>A computer with internet access</a:t>
            </a:r>
          </a:p>
          <a:p>
            <a:pPr marL="285750" lvl="0" indent="-228600" fontAlgn="base">
              <a:spcBef>
                <a:spcPct val="0"/>
              </a:spcBef>
              <a:spcAft>
                <a:spcPts val="600"/>
              </a:spcAft>
              <a:buFont typeface="Arial" panose="020B0604020202020204" pitchFamily="34" charset="0"/>
              <a:buChar char="•"/>
            </a:pPr>
            <a:r>
              <a:rPr lang="en-US" altLang="en-US" sz="2000" dirty="0"/>
              <a:t>Tableau Public installed (free)</a:t>
            </a:r>
          </a:p>
          <a:p>
            <a:pPr marL="285750" lvl="0" indent="-228600" fontAlgn="base">
              <a:spcBef>
                <a:spcPct val="0"/>
              </a:spcBef>
              <a:spcAft>
                <a:spcPts val="600"/>
              </a:spcAft>
              <a:buFont typeface="Arial" panose="020B0604020202020204" pitchFamily="34" charset="0"/>
              <a:buChar char="•"/>
            </a:pPr>
            <a:r>
              <a:rPr lang="en-US" altLang="en-US" sz="2000" dirty="0"/>
              <a:t>A basic dataset (CSV or Excel file)</a:t>
            </a:r>
          </a:p>
          <a:p>
            <a:pPr marL="285750" lvl="0" indent="-228600" fontAlgn="base">
              <a:spcBef>
                <a:spcPct val="0"/>
              </a:spcBef>
              <a:spcAft>
                <a:spcPts val="600"/>
              </a:spcAft>
              <a:buFont typeface="Arial" panose="020B0604020202020204" pitchFamily="34" charset="0"/>
              <a:buChar char="•"/>
            </a:pPr>
            <a:r>
              <a:rPr lang="en-US" altLang="en-US" sz="2000" dirty="0"/>
              <a:t>No prior Tableau dashboard experience required</a:t>
            </a:r>
          </a:p>
        </p:txBody>
      </p:sp>
    </p:spTree>
    <p:extLst>
      <p:ext uri="{BB962C8B-B14F-4D97-AF65-F5344CB8AC3E}">
        <p14:creationId xmlns:p14="http://schemas.microsoft.com/office/powerpoint/2010/main" val="45873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descr="A screenshot of a computer&#10;&#10;AI-generated content may be incorrect.">
            <a:extLst>
              <a:ext uri="{FF2B5EF4-FFF2-40B4-BE49-F238E27FC236}">
                <a16:creationId xmlns:a16="http://schemas.microsoft.com/office/drawing/2014/main" id="{96F32C62-8121-AEF0-3636-AF31B2F33CB0}"/>
              </a:ext>
            </a:extLst>
          </p:cNvPr>
          <p:cNvPicPr>
            <a:picLocks noGrp="1" noChangeAspect="1"/>
          </p:cNvPicPr>
          <p:nvPr>
            <p:ph type="pic" idx="1"/>
          </p:nvPr>
        </p:nvPicPr>
        <p:blipFill rotWithShape="1">
          <a:blip r:embed="rId2">
            <a:alphaModFix amt="50000"/>
          </a:blip>
          <a:srcRect t="100" b="13362"/>
          <a:stretch>
            <a:fill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EF8F1DCB-42A8-5E6A-4405-3C82CE263007}"/>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8000" b="1" dirty="0">
                <a:ln w="22225">
                  <a:solidFill>
                    <a:srgbClr val="FFFFFF"/>
                  </a:solidFill>
                </a:ln>
                <a:noFill/>
              </a:rPr>
              <a:t>Tools &amp; Materials Needed</a:t>
            </a:r>
            <a:br>
              <a:rPr lang="en-US" sz="8000" dirty="0">
                <a:ln w="22225">
                  <a:solidFill>
                    <a:srgbClr val="FFFFFF"/>
                  </a:solidFill>
                </a:ln>
                <a:noFill/>
              </a:rPr>
            </a:br>
            <a:endParaRPr lang="en-US" sz="8000" dirty="0">
              <a:ln w="22225">
                <a:solidFill>
                  <a:srgbClr val="FFFFFF"/>
                </a:solidFill>
              </a:ln>
              <a:noFill/>
            </a:endParaRPr>
          </a:p>
        </p:txBody>
      </p:sp>
      <p:cxnSp>
        <p:nvCxnSpPr>
          <p:cNvPr id="30" name="Straight Connector 2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0D5FF423-4BD2-CB45-1799-3C2238A1A10D}"/>
              </a:ext>
            </a:extLst>
          </p:cNvPr>
          <p:cNvSpPr>
            <a:spLocks noGrp="1" noChangeArrowheads="1"/>
          </p:cNvSpPr>
          <p:nvPr>
            <p:ph type="body" sz="half" idx="2"/>
          </p:nvPr>
        </p:nvSpPr>
        <p:spPr bwMode="auto">
          <a:xfrm>
            <a:off x="7534641" y="1065862"/>
            <a:ext cx="3860002" cy="47262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Tableau Public (free desktop version)</a:t>
            </a:r>
          </a:p>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Dataset file (CSV or Excel with column headers)</a:t>
            </a:r>
            <a:endParaRPr lang="en-US" altLang="en-US" sz="2000">
              <a:solidFill>
                <a:srgbClr val="FFFFFF"/>
              </a:solidFill>
            </a:endParaRPr>
          </a:p>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Stable internet connection</a:t>
            </a:r>
          </a:p>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Computer with at least </a:t>
            </a:r>
            <a:r>
              <a:rPr kumimoji="0" lang="en-US" altLang="en-US" sz="2000" b="1" i="0" u="none" strike="noStrike" cap="none" normalizeH="0" baseline="0">
                <a:ln>
                  <a:noFill/>
                </a:ln>
                <a:solidFill>
                  <a:srgbClr val="FFFFFF"/>
                </a:solidFill>
                <a:effectLst/>
              </a:rPr>
              <a:t>4 GB RAM (8 GB recommended)</a:t>
            </a:r>
          </a:p>
          <a:p>
            <a:pPr marL="342900" marR="0" lvl="0" indent="-228600" fontAlgn="base">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Tableau Public account (for publishing)</a:t>
            </a:r>
          </a:p>
        </p:txBody>
      </p:sp>
    </p:spTree>
    <p:extLst>
      <p:ext uri="{BB962C8B-B14F-4D97-AF65-F5344CB8AC3E}">
        <p14:creationId xmlns:p14="http://schemas.microsoft.com/office/powerpoint/2010/main" val="424543671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75F0EA62-E12D-C4AE-25CC-DBE42AD4287D}"/>
              </a:ext>
            </a:extLst>
          </p:cNvPr>
          <p:cNvSpPr>
            <a:spLocks noGrp="1"/>
          </p:cNvSpPr>
          <p:nvPr>
            <p:ph type="title"/>
          </p:nvPr>
        </p:nvSpPr>
        <p:spPr>
          <a:xfrm>
            <a:off x="6477270" y="368625"/>
            <a:ext cx="4974771" cy="1403498"/>
          </a:xfrm>
        </p:spPr>
        <p:txBody>
          <a:bodyPr vert="horz" lIns="91440" tIns="45720" rIns="91440" bIns="45720" rtlCol="0" anchor="b">
            <a:normAutofit/>
          </a:bodyPr>
          <a:lstStyle/>
          <a:p>
            <a:r>
              <a:rPr lang="en-US" sz="3600">
                <a:solidFill>
                  <a:schemeClr val="bg1"/>
                </a:solidFill>
              </a:rPr>
              <a:t>Warnings &amp; Important Notes </a:t>
            </a:r>
          </a:p>
        </p:txBody>
      </p:sp>
      <p:grpSp>
        <p:nvGrpSpPr>
          <p:cNvPr id="42" name="Group 41">
            <a:extLst>
              <a:ext uri="{FF2B5EF4-FFF2-40B4-BE49-F238E27FC236}">
                <a16:creationId xmlns:a16="http://schemas.microsoft.com/office/drawing/2014/main" id="{00C7DD97-49DC-4BFD-951D-CFF51B976D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41571" y="70488"/>
            <a:ext cx="3501861" cy="3501861"/>
            <a:chOff x="4690043" y="291695"/>
            <a:chExt cx="3055711" cy="3055711"/>
          </a:xfrm>
        </p:grpSpPr>
        <p:sp>
          <p:nvSpPr>
            <p:cNvPr id="43" name="Oval 42">
              <a:extLst>
                <a:ext uri="{FF2B5EF4-FFF2-40B4-BE49-F238E27FC236}">
                  <a16:creationId xmlns:a16="http://schemas.microsoft.com/office/drawing/2014/main" id="{E7DCFDCC-147C-40CA-BFDF-2848A429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F8CA31-10D7-4B78-877D-2D21FBE5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76786CF-68E6-476D-909E-8522718B7B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057" y="3240578"/>
            <a:ext cx="3297290" cy="3297290"/>
            <a:chOff x="4690043" y="291695"/>
            <a:chExt cx="3055711" cy="3055711"/>
          </a:xfrm>
        </p:grpSpPr>
        <p:sp>
          <p:nvSpPr>
            <p:cNvPr id="47" name="Oval 46">
              <a:extLst>
                <a:ext uri="{FF2B5EF4-FFF2-40B4-BE49-F238E27FC236}">
                  <a16:creationId xmlns:a16="http://schemas.microsoft.com/office/drawing/2014/main" id="{06D8E882-7D0E-42D7-99C8-D4865D7DA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15F1597-6BCF-45F1-9AC9-B142DD476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90043" y="29169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30573"/>
            <a:ext cx="3483100" cy="3483100"/>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0828" y="1091857"/>
            <a:ext cx="1291642" cy="429215"/>
            <a:chOff x="2504802" y="1755501"/>
            <a:chExt cx="1598829" cy="531293"/>
          </a:xfrm>
          <a:solidFill>
            <a:schemeClr val="bg1"/>
          </a:solidFill>
        </p:grpSpPr>
        <p:sp>
          <p:nvSpPr>
            <p:cNvPr id="53" name="Freeform: Shape 5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pic>
        <p:nvPicPr>
          <p:cNvPr id="25" name="Picture Placeholder 23" descr="Warning with solid fill">
            <a:extLst>
              <a:ext uri="{FF2B5EF4-FFF2-40B4-BE49-F238E27FC236}">
                <a16:creationId xmlns:a16="http://schemas.microsoft.com/office/drawing/2014/main" id="{CED434F3-DA21-BDEF-E097-74AA1D41D9FB}"/>
              </a:ext>
            </a:extLst>
          </p:cNvPr>
          <p:cNvPicPr>
            <a:picLocks noChangeAspect="1"/>
          </p:cNvPicPr>
          <p:nvPr/>
        </p:nvPicPr>
        <p:blipFill>
          <a:blip r:embed="rId2">
            <a:extLst>
              <a:ext uri="{96DAC541-7B7A-43D3-8B79-37D633B846F1}">
                <asvg:svgBlip xmlns:asvg="http://schemas.microsoft.com/office/drawing/2016/SVG/main" r:embed="rId3"/>
              </a:ext>
            </a:extLst>
          </a:blip>
          <a:srcRect t="10520" b="10520"/>
          <a:stretch>
            <a:fillRect/>
          </a:stretch>
        </p:blipFill>
        <p:spPr>
          <a:xfrm>
            <a:off x="2465213" y="745424"/>
            <a:ext cx="2584794" cy="2040955"/>
          </a:xfrm>
          <a:prstGeom prst="rect">
            <a:avLst/>
          </a:prstGeom>
        </p:spPr>
      </p:pic>
      <p:sp>
        <p:nvSpPr>
          <p:cNvPr id="56" name="Oval 55">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93" y="3195231"/>
            <a:ext cx="3281677" cy="328167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23" descr="Warning with solid fill">
            <a:extLst>
              <a:ext uri="{FF2B5EF4-FFF2-40B4-BE49-F238E27FC236}">
                <a16:creationId xmlns:a16="http://schemas.microsoft.com/office/drawing/2014/main" id="{A8635348-58E5-A956-D545-4792B723B51B}"/>
              </a:ext>
            </a:extLst>
          </p:cNvPr>
          <p:cNvPicPr>
            <a:picLocks noGrp="1" noChangeAspect="1"/>
          </p:cNvPicPr>
          <p:nvPr>
            <p:ph type="pic" idx="1"/>
          </p:nvPr>
        </p:nvPicPr>
        <p:blipFill>
          <a:blip r:embed="rId2">
            <a:extLst>
              <a:ext uri="{96DAC541-7B7A-43D3-8B79-37D633B846F1}">
                <asvg:svgBlip xmlns:asvg="http://schemas.microsoft.com/office/drawing/2016/SVG/main" r:embed="rId3"/>
              </a:ext>
            </a:extLst>
          </a:blip>
          <a:srcRect t="10520" b="10520"/>
          <a:stretch>
            <a:fillRect/>
          </a:stretch>
        </p:blipFill>
        <p:spPr>
          <a:xfrm>
            <a:off x="940514" y="3937014"/>
            <a:ext cx="2318835" cy="1830954"/>
          </a:xfrm>
          <a:prstGeom prst="rect">
            <a:avLst/>
          </a:prstGeom>
        </p:spPr>
      </p:pic>
      <p:grpSp>
        <p:nvGrpSpPr>
          <p:cNvPr id="58" name="Graphic 4">
            <a:extLst>
              <a:ext uri="{FF2B5EF4-FFF2-40B4-BE49-F238E27FC236}">
                <a16:creationId xmlns:a16="http://schemas.microsoft.com/office/drawing/2014/main" id="{A04977CB-3825-471A-A590-C57F8C3503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97585" y="3139252"/>
            <a:ext cx="1330536" cy="1330521"/>
            <a:chOff x="5734037" y="3067039"/>
            <a:chExt cx="724483" cy="724489"/>
          </a:xfrm>
          <a:solidFill>
            <a:schemeClr val="bg1"/>
          </a:solidFill>
        </p:grpSpPr>
        <p:sp>
          <p:nvSpPr>
            <p:cNvPr id="59" name="Freeform: Shape 58">
              <a:extLst>
                <a:ext uri="{FF2B5EF4-FFF2-40B4-BE49-F238E27FC236}">
                  <a16:creationId xmlns:a16="http://schemas.microsoft.com/office/drawing/2014/main" id="{2B4B4814-3BFD-418E-B5B6-9DC3E0023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B775DC1-0C03-424C-81DD-0B6373642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DA07F5D-1F32-483C-8A98-9849D780DE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7A913DD-4597-42B1-9728-4127E83A8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09FBB02-BC59-4864-8DBC-B2B2BD52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BD87CAE-98EF-4EA4-B739-3304AB75B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A313AD8-2CA9-4181-84FF-A4EA106FB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0E1FD27-6078-4DDB-85A5-EF3282363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B87154F-1C33-4D96-AD0F-41A911079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9F7C24D-DA96-4B69-9D48-11ED65981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1CC3BFF-8D2C-4191-AA89-4B5F07B595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30851AC-DB18-4C88-A8A2-449F772E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A0FBDE6-61C6-4EAD-BEF2-895D802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A861D3C-5355-4A4A-A875-EC40751A7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98E573C-00D7-4371-9CE5-C72044BC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4B74B55B-C24A-4F7B-80B0-59E86E989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61FF18D-542A-4DA3-B579-046996571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5CD3040-DA11-4096-9ECA-0547EB296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DBF68E6-70DC-4C9B-9E36-54DADF5D8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1A82FA5-7042-42C0-82C9-8068C36A6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F1F1E10-43A7-49C1-9611-E52FB1BF5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350A35C-3618-4456-8580-7687EDA43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4013BD1-ADEE-4116-8B16-8C5FB3B01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41350A0-245D-42A9-911D-82D77BC3D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8734813-52CA-4809-A0E0-348308DC4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626E127-926A-4623-B87E-6944AA8F4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ADDE53E-0E40-4853-BCF0-9B152D6A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13F1249-54EA-428F-AE2E-A0579B409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52C80D7-048D-4658-A5FE-B698CC4E42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4A82C20A-8FDC-4735-9608-AD288081F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FB7CA94-32F3-403F-9F2B-1E2F701EE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066606C-4588-4163-AD08-3AC140409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8565D18-023F-46E0-B825-199BFEAD6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F96FBB7-2ED0-47E0-9016-421EC9D3D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CFFB9F2-9F7C-43A4-A9E6-1EE70C00B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421F39C-6A35-4CF1-8E72-2A897C1F8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DA5561C-BFBA-4EA2-8A59-2910A2CDF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9F79817-A1A8-459C-A1DA-1639CC4EF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30C5931-2980-4D21-A6AF-33BBB2B4A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130F5F5-6F7C-41EE-8CBB-1D0839C6F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671993A-EC69-4341-90B1-F23F6EA5A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56C4EAD-EE30-43C6-99BC-D4CB4EE9E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0981292-8C2D-477F-BFC1-A0C971DE4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EB673EB-AAA5-41CD-BD9E-19C05381C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F0F0673-73C3-44AE-9E98-EE65ADB2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908B8D8-11C7-4C6B-9642-2AAD37E24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F2F92D7-98B0-4E76-B8C6-AADDDBFCC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EC8DDD7-9501-4B67-9C31-6D5930A2B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7BD5C40-C542-47FD-9C2B-EE136CB979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4CE941A-9B71-4C39-B230-20A18D89B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718F172-45D8-46D9-A359-D8A51BE64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51EDA59-37F4-47C4-9579-A4EE16156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CF25555-9B27-45F5-BDE8-EC65FC7B9D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18D4CBF-5079-4BCF-996F-48C5BD1DC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99F779A-FDDF-4E15-A19E-D734C95A5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8510558-1546-41C7-819E-0C4056E54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371F762-3D9D-459C-AC86-3183843A44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DECEFE0-53BB-47FB-97D7-AE0B0E319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D7521B5-463A-40A3-BE61-B1CAE3307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A3596C1-0483-4496-8755-DB608479D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9261538-C799-4246-B1B3-B3F5B09A0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FDE36D9-78E7-44D9-BC0F-1BAFDE5B3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B9D93E5-4ECA-4C24-9FF6-AC8133427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4C35E97-1F66-4BFD-AE92-7EBC84F1D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6BF299A-A3D1-430D-80FF-B080C6FC6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9E7CF736-D3DE-4C5E-AA1F-DC4C8AA3A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396DF6B-432E-4903-B1AA-D3531FF8A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ECDFD65-3965-4589-A4C2-16510946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A8C54E5-84FF-4F13-AA46-FED8E8DAD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ECA2236-A9B4-439E-9BAB-56AE965F6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9441778-3D1A-4F75-A5A1-7214DAFB1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B9AA094-8F15-4A0C-AA38-346BD5DDC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19958CA-594A-4498-84BE-F61BFC580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FDFCE354-2B72-4480-97DE-E882906FD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C973E6C-6BC5-4FF1-8ECA-861597312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64FCB3C-7129-40FC-B584-150E5E62F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211C60F-B3FE-47DD-BD11-D33173634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D3EA065-68A6-4DD0-99BA-645480D4A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B6AC294-B9BA-4C59-B08A-53548D610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5F31034-2EF3-4F10-85B8-454316F2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A87A0E7-AF0B-4A66-AFF6-689E7D388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D8E5EAF-B0C7-4E80-92EF-0209B4FE7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AA01C3F-AD71-4F07-8664-82130994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30EC962-F7C8-4F17-A8EB-8EC64ADEFB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FA0DA527-FFEF-4AB6-B38F-FDF228D5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AB5776C-CF29-46E0-9A73-03A318AE6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5572D84-640D-47CC-A862-6DCF1A73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F9CD199-6195-4F64-9E22-94AD9D760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35BC72FF-17EE-425A-B62A-2E024A6D7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F3AB89-E7FF-4C05-9243-32DF9B4DF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ABD659D-3754-4F63-9C8D-54AB1549E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9DF2EF3-55C8-4745-9F55-24B60215D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3C67022-CC78-4114-891A-C34637A6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0F93252-C331-4CBB-B4F8-6B12B3903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F4537F3-EDF5-4626-AFBE-4488E0140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48604B-6F7A-4A76-96F8-6B7BE1FE8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3D47B0C-A018-4B2C-898B-2391FC845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3DD4A89-CBC7-4BEE-AF16-D76807C08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63C3831-F632-40D9-84E9-FEDA73C6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D39FEFA-CF2D-47D2-A180-417199AE8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987F2FB4-CAFE-4018-A06E-5BAB572FF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C990CED-1FA9-4850-8469-14600277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5BF6636-258D-497B-ABBF-1813F114B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7D9B40C-72EA-4EFC-B711-9F7828061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54702A9-BABD-4005-8B4D-991D3CFBE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E860B77-3AB6-46A1-9CE3-37D976AF4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92ABAA7-B221-4C32-8F87-ABBAE21AD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1D416EA-36C9-4DC6-A012-0C0F3FDF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7F4DF81-59CD-4438-AA36-8F1BCCF97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77C64A27-32D1-40C4-B94F-1093B6DE6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797AB82-41AF-4856-AFC1-222C6DBC7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0C1D340-365C-4212-A0FE-D7D06095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493915A-115F-4720-86A4-853B7323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B7C4C77-1BED-4D31-8452-96E6F6B2A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8B04703-29C2-4A3B-AF19-7434D788E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557C845-906D-43D8-92DE-72EF46068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5858061-043C-4334-BFCE-D9F77366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B825429-701A-43D0-83FA-2AF61D842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633109C-AACA-40CF-B41E-488FD4884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7558F3F-5D90-45F4-AA12-07ED3A519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51DD258-CE67-424A-BF5B-AFFA82B56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400BE62-7130-4D75-B3AB-AA78B0224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2DE0A40-C470-4BF2-86BE-950D01B0C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D0A8776-E748-4D71-999B-FF5213CB4F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868C751-1379-453B-AC78-C61BCDFD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AB5E0827-B184-45E4-BE8A-A6E9B4456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28E9365-B34E-471B-B5F5-7D7AA0226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32C453C-483A-468F-8AE5-9653EE06C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8206E38D-8DBE-4126-8CAC-F737F5835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D5D9B69-81D5-4D7D-875B-4E07EC457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5212BDC-A49B-4150-8C9A-BFD08D9E1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8A2BE4D-B38F-4C4C-A82F-FABB3DE99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4EFD994-9359-4615-BFA9-DFCC942F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4205EAC6-6E11-4106-A079-7E9F2F62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DDCF5F4-CA05-4922-AF4B-F9629D6F3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9113CF3-AB25-42A2-8DE0-735C1F40C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FB5092A3-B3FA-4AC8-82C3-FA386B848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8F8F5D2-8958-4ED5-94E8-B4AB9F442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7D2E7CC-7DFE-42C8-9E78-44777D7B9C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E57A90F-A41A-4C97-8EA3-ADD911EDD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9C217A0-4087-4422-8635-C74D0B13A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9C0E89CF-75CB-4D42-9E44-ADF284D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564F9F3-0D82-4874-9440-38F3AF917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E318789-20ED-497A-AFEB-3280B07AB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2256C04-2807-49A4-93C3-95542421D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4FBD6ED-2E68-4F38-BF88-DC75DAECA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F7BF2B0-9477-4227-9CDB-98E8AF7C1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7B6B9DAA-B992-45AD-A992-9CDFB41B9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8DE418D1-D67F-4FD8-BA49-CC986A712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9AB1E1F-243A-489C-8753-69078993E9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5E4BFF9-A8A8-4B08-AC59-228B81E02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3D80DFA-96DF-4CD6-B136-557368FF3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ED3E86E-8BEE-463D-A646-180ABD21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ADD483A5-049C-4EBA-B2D1-910117903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116FEF0-D89A-43D8-B160-04E86A39F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17D6EEA-1BB1-4EC1-87B7-2CAFBE348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EBD1224-D8F1-4976-BE1F-B4ABB071A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EBB9B87-CACC-4819-BEFA-C8A0C1AF2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259DF1F-DEAD-492D-AFEE-BA7BB1A7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D3573A36-F1A6-4532-829C-AE49B7CE2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1A8D26A-350C-45FE-AA87-4AC5C0568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044A982-3E0F-4D17-9104-27E2D2D2F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8EB580A-7544-41A1-AE10-5C52B00FB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5DBF4F2-4158-4DA7-AF14-7F9DDF07B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3513B1-0D48-4482-AA4E-2046DE585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AC04BF60-8F64-4663-A8B4-D8BC1943B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B9A4999-4058-4260-B3D7-A8B6C1361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9FCBE72-DC7B-42FD-B59A-E1714802E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FC3A23A-4EDB-4DD4-B293-746E0255A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aphicFrame>
        <p:nvGraphicFramePr>
          <p:cNvPr id="229" name="Text Placeholder 6">
            <a:extLst>
              <a:ext uri="{FF2B5EF4-FFF2-40B4-BE49-F238E27FC236}">
                <a16:creationId xmlns:a16="http://schemas.microsoft.com/office/drawing/2014/main" id="{900950E9-1209-4D4C-2328-24F7F3296C3B}"/>
              </a:ext>
            </a:extLst>
          </p:cNvPr>
          <p:cNvGraphicFramePr/>
          <p:nvPr/>
        </p:nvGraphicFramePr>
        <p:xfrm>
          <a:off x="6477270" y="1958550"/>
          <a:ext cx="4974771" cy="3810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455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screenshot of a computer&#10;&#10;AI-generated content may be incorrect.">
            <a:extLst>
              <a:ext uri="{FF2B5EF4-FFF2-40B4-BE49-F238E27FC236}">
                <a16:creationId xmlns:a16="http://schemas.microsoft.com/office/drawing/2014/main" id="{25F0A9EC-0FE6-28C8-8338-B3952D8CAC55}"/>
              </a:ext>
            </a:extLst>
          </p:cNvPr>
          <p:cNvPicPr>
            <a:picLocks noGrp="1" noChangeAspect="1"/>
          </p:cNvPicPr>
          <p:nvPr>
            <p:ph type="pic" idx="1"/>
          </p:nvPr>
        </p:nvPicPr>
        <p:blipFill rotWithShape="1">
          <a:blip r:embed="rId2">
            <a:alphaModFix amt="60000"/>
          </a:blip>
          <a:srcRect/>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6F5376C6-9B83-B482-E7D5-CF5C70CBD316}"/>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8000" dirty="0">
                <a:ln w="22225">
                  <a:solidFill>
                    <a:srgbClr val="FFFFFF"/>
                  </a:solidFill>
                </a:ln>
                <a:noFill/>
              </a:rPr>
              <a:t>Dashboard Creation Workflow</a:t>
            </a:r>
          </a:p>
        </p:txBody>
      </p:sp>
      <p:cxnSp>
        <p:nvCxnSpPr>
          <p:cNvPr id="14" name="Straight Connector 1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E4152650-3C21-4AF5-B309-356F7B627494}"/>
              </a:ext>
            </a:extLst>
          </p:cNvPr>
          <p:cNvSpPr>
            <a:spLocks noGrp="1" noChangeArrowheads="1"/>
          </p:cNvSpPr>
          <p:nvPr>
            <p:ph type="body" sz="half" idx="2"/>
          </p:nvPr>
        </p:nvSpPr>
        <p:spPr bwMode="auto">
          <a:xfrm>
            <a:off x="7534641" y="1065862"/>
            <a:ext cx="3860002" cy="47262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Open</a:t>
            </a:r>
            <a:r>
              <a:rPr kumimoji="0" lang="en-US" altLang="en-US" sz="2000" b="0" i="0" u="none" strike="noStrike" cap="none" normalizeH="0" baseline="0" dirty="0">
                <a:ln>
                  <a:noFill/>
                </a:ln>
                <a:solidFill>
                  <a:srgbClr val="FFFFFF"/>
                </a:solidFill>
                <a:effectLst/>
              </a:rPr>
              <a:t> Tableau Public and connect to data</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Explore</a:t>
            </a:r>
            <a:r>
              <a:rPr kumimoji="0" lang="en-US" altLang="en-US" sz="2000" b="0" i="0" u="none" strike="noStrike" cap="none" normalizeH="0" baseline="0" dirty="0">
                <a:ln>
                  <a:noFill/>
                </a:ln>
                <a:solidFill>
                  <a:srgbClr val="FFFFFF"/>
                </a:solidFill>
                <a:effectLst/>
              </a:rPr>
              <a:t> and prepare the dataset</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Create</a:t>
            </a:r>
            <a:r>
              <a:rPr kumimoji="0" lang="en-US" altLang="en-US" sz="2000" b="0" i="0" u="none" strike="noStrike" cap="none" normalizeH="0" baseline="0" dirty="0">
                <a:ln>
                  <a:noFill/>
                </a:ln>
                <a:solidFill>
                  <a:srgbClr val="FFFFFF"/>
                </a:solidFill>
                <a:effectLst/>
              </a:rPr>
              <a:t> individual charts (worksheets)</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Build</a:t>
            </a:r>
            <a:r>
              <a:rPr kumimoji="0" lang="en-US" altLang="en-US" sz="2000" b="0" i="0" u="none" strike="noStrike" cap="none" normalizeH="0" baseline="0" dirty="0">
                <a:ln>
                  <a:noFill/>
                </a:ln>
                <a:solidFill>
                  <a:srgbClr val="FFFFFF"/>
                </a:solidFill>
                <a:effectLst/>
              </a:rPr>
              <a:t> a dashboard</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Add</a:t>
            </a:r>
            <a:r>
              <a:rPr kumimoji="0" lang="en-US" altLang="en-US" sz="2000" b="0" i="0" u="none" strike="noStrike" cap="none" normalizeH="0" baseline="0" dirty="0">
                <a:ln>
                  <a:noFill/>
                </a:ln>
                <a:solidFill>
                  <a:srgbClr val="FFFFFF"/>
                </a:solidFill>
                <a:effectLst/>
              </a:rPr>
              <a:t> filters and interactivity</a:t>
            </a:r>
          </a:p>
          <a:p>
            <a:pPr marL="457200" marR="0" lvl="0" indent="-457200" fontAlgn="base">
              <a:spcBef>
                <a:spcPct val="0"/>
              </a:spcBef>
              <a:spcAft>
                <a:spcPts val="600"/>
              </a:spcAft>
              <a:buClrTx/>
              <a:buSzTx/>
              <a:buAutoNum type="arabicPeriod"/>
              <a:tabLst/>
            </a:pPr>
            <a:r>
              <a:rPr kumimoji="0" lang="en-US" altLang="en-US" sz="2000" b="1" i="0" u="none" strike="noStrike" cap="none" normalizeH="0" baseline="0" dirty="0">
                <a:ln>
                  <a:noFill/>
                </a:ln>
                <a:solidFill>
                  <a:srgbClr val="FFFFFF"/>
                </a:solidFill>
                <a:effectLst/>
              </a:rPr>
              <a:t>Publish</a:t>
            </a:r>
            <a:r>
              <a:rPr kumimoji="0" lang="en-US" altLang="en-US" sz="2000" b="0" i="0" u="none" strike="noStrike" cap="none" normalizeH="0" baseline="0" dirty="0">
                <a:ln>
                  <a:noFill/>
                </a:ln>
                <a:solidFill>
                  <a:srgbClr val="FFFFFF"/>
                </a:solidFill>
                <a:effectLst/>
              </a:rPr>
              <a:t> and share the dashboard</a:t>
            </a:r>
          </a:p>
        </p:txBody>
      </p:sp>
    </p:spTree>
    <p:extLst>
      <p:ext uri="{BB962C8B-B14F-4D97-AF65-F5344CB8AC3E}">
        <p14:creationId xmlns:p14="http://schemas.microsoft.com/office/powerpoint/2010/main" val="9009751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35" name="Rectangle 34">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7" name="Rectangle 36">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E86200-9B41-8FE4-50B8-2A32A639583B}"/>
              </a:ext>
            </a:extLst>
          </p:cNvPr>
          <p:cNvSpPr>
            <a:spLocks noGrp="1"/>
          </p:cNvSpPr>
          <p:nvPr>
            <p:ph type="title"/>
          </p:nvPr>
        </p:nvSpPr>
        <p:spPr>
          <a:xfrm>
            <a:off x="755484" y="739836"/>
            <a:ext cx="3702580" cy="1460440"/>
          </a:xfrm>
        </p:spPr>
        <p:txBody>
          <a:bodyPr vert="horz" lIns="91440" tIns="45720" rIns="91440" bIns="45720" rtlCol="0" anchor="b">
            <a:normAutofit/>
          </a:bodyPr>
          <a:lstStyle/>
          <a:p>
            <a:r>
              <a:rPr lang="en-US" b="1" kern="1200" dirty="0">
                <a:solidFill>
                  <a:srgbClr val="FFFFFF"/>
                </a:solidFill>
                <a:latin typeface="+mj-lt"/>
                <a:ea typeface="+mj-ea"/>
                <a:cs typeface="+mj-cs"/>
              </a:rPr>
              <a:t>Step 1: Open Tableau Public and Connect to Data</a:t>
            </a:r>
          </a:p>
        </p:txBody>
      </p:sp>
      <p:sp>
        <p:nvSpPr>
          <p:cNvPr id="6" name="Rectangle 2">
            <a:extLst>
              <a:ext uri="{FF2B5EF4-FFF2-40B4-BE49-F238E27FC236}">
                <a16:creationId xmlns:a16="http://schemas.microsoft.com/office/drawing/2014/main" id="{AD1EF51C-139C-B218-E037-1A75391ABF1C}"/>
              </a:ext>
            </a:extLst>
          </p:cNvPr>
          <p:cNvSpPr>
            <a:spLocks noGrp="1" noChangeArrowheads="1"/>
          </p:cNvSpPr>
          <p:nvPr>
            <p:ph type="body" sz="half" idx="2"/>
          </p:nvPr>
        </p:nvSpPr>
        <p:spPr bwMode="auto">
          <a:xfrm>
            <a:off x="355341" y="2678360"/>
            <a:ext cx="4350951" cy="343980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ct val="0"/>
              </a:spcBef>
              <a:spcAft>
                <a:spcPts val="600"/>
              </a:spcAft>
              <a:buClrTx/>
              <a:buSzTx/>
              <a:tabLst/>
            </a:pPr>
            <a:r>
              <a:rPr kumimoji="0" lang="en-US" altLang="en-US" b="1" i="0" u="none" strike="noStrike" cap="none" normalizeH="0" baseline="0" dirty="0">
                <a:ln>
                  <a:noFill/>
                </a:ln>
                <a:solidFill>
                  <a:srgbClr val="FFFFFF"/>
                </a:solidFill>
                <a:effectLst/>
                <a:latin typeface="+mn-lt"/>
              </a:rPr>
              <a:t>Step 1: Open Tableau Public</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Launch Tableau Public on your computer</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Sign in to your Tableau Public account</a:t>
            </a:r>
          </a:p>
          <a:p>
            <a:pPr marR="0" lvl="0" eaLnBrk="1" fontAlgn="base" hangingPunct="1">
              <a:spcBef>
                <a:spcPct val="0"/>
              </a:spcBef>
              <a:spcAft>
                <a:spcPts val="600"/>
              </a:spcAft>
              <a:buClrTx/>
              <a:buSzTx/>
              <a:tabLst/>
            </a:pPr>
            <a:endParaRPr kumimoji="0" lang="en-US" altLang="en-US" sz="1200" b="1" i="0"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b="1" i="0" u="none" strike="noStrike" cap="none" normalizeH="0" baseline="0" dirty="0">
                <a:ln>
                  <a:noFill/>
                </a:ln>
                <a:solidFill>
                  <a:srgbClr val="FFFFFF"/>
                </a:solidFill>
                <a:effectLst/>
                <a:latin typeface="+mn-lt"/>
              </a:rPr>
              <a:t>Connect to a Data Source</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Click </a:t>
            </a:r>
            <a:r>
              <a:rPr kumimoji="0" lang="en-US" altLang="en-US" b="1" i="0" u="none" strike="noStrike" cap="none" normalizeH="0" baseline="0" dirty="0">
                <a:ln>
                  <a:noFill/>
                </a:ln>
                <a:solidFill>
                  <a:srgbClr val="FFFFFF"/>
                </a:solidFill>
                <a:effectLst/>
                <a:latin typeface="+mn-lt"/>
              </a:rPr>
              <a:t>Text File</a:t>
            </a:r>
            <a:r>
              <a:rPr kumimoji="0" lang="en-US" altLang="en-US" b="0" i="0" u="none" strike="noStrike" cap="none" normalizeH="0" baseline="0" dirty="0">
                <a:ln>
                  <a:noFill/>
                </a:ln>
                <a:solidFill>
                  <a:srgbClr val="FFFFFF"/>
                </a:solidFill>
                <a:effectLst/>
                <a:latin typeface="+mn-lt"/>
              </a:rPr>
              <a:t> (for CSV) or </a:t>
            </a:r>
            <a:r>
              <a:rPr kumimoji="0" lang="en-US" altLang="en-US" b="1" i="0" u="none" strike="noStrike" cap="none" normalizeH="0" baseline="0" dirty="0">
                <a:ln>
                  <a:noFill/>
                </a:ln>
                <a:solidFill>
                  <a:srgbClr val="FFFFFF"/>
                </a:solidFill>
                <a:effectLst/>
                <a:latin typeface="+mn-lt"/>
              </a:rPr>
              <a:t>Microsoft Excel</a:t>
            </a:r>
            <a:endParaRPr lang="en-US" altLang="en-US" dirty="0">
              <a:solidFill>
                <a:srgbClr val="FFFFFF"/>
              </a:solidFill>
              <a:latin typeface="+mn-lt"/>
            </a:endParaRP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Locate and open your dataset file</a:t>
            </a:r>
          </a:p>
          <a:p>
            <a:pPr marL="285750" marR="0" lvl="0" indent="-228600" eaLnBrk="1" fontAlgn="base" hangingPunct="1">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latin typeface="+mn-lt"/>
              </a:rPr>
              <a:t>Verify that fields appear correctly in the Data pane</a:t>
            </a:r>
          </a:p>
          <a:p>
            <a:pPr marR="0" lvl="0" eaLnBrk="1" fontAlgn="base" hangingPunct="1">
              <a:spcBef>
                <a:spcPct val="0"/>
              </a:spcBef>
              <a:spcAft>
                <a:spcPts val="600"/>
              </a:spcAft>
              <a:buClrTx/>
              <a:buSzTx/>
              <a:tabLst/>
            </a:pPr>
            <a:endParaRPr kumimoji="0" lang="en-US" altLang="en-US" sz="1200" b="0" i="1"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en-US" b="0" i="1" u="none" strike="noStrike" cap="none" normalizeH="0" baseline="0" dirty="0">
                <a:ln>
                  <a:noFill/>
                </a:ln>
                <a:solidFill>
                  <a:srgbClr val="FFFFFF"/>
                </a:solidFill>
                <a:effectLst/>
                <a:latin typeface="+mn-lt"/>
              </a:rPr>
              <a:t>Note:</a:t>
            </a:r>
            <a:r>
              <a:rPr kumimoji="0" lang="en-US" altLang="en-US" b="0" i="0" u="none" strike="noStrike" cap="none" normalizeH="0" baseline="0" dirty="0">
                <a:ln>
                  <a:noFill/>
                </a:ln>
                <a:solidFill>
                  <a:srgbClr val="FFFFFF"/>
                </a:solidFill>
                <a:effectLst/>
                <a:latin typeface="+mn-lt"/>
              </a:rPr>
              <a:t> Tableau automatically detects data types, but you should confirm dimensions and measures before proceeding.</a:t>
            </a:r>
          </a:p>
        </p:txBody>
      </p:sp>
      <p:pic>
        <p:nvPicPr>
          <p:cNvPr id="8" name="Picture Placeholder 7" descr="A screenshot of a computer&#10;&#10;AI-generated content may be incorrect.">
            <a:extLst>
              <a:ext uri="{FF2B5EF4-FFF2-40B4-BE49-F238E27FC236}">
                <a16:creationId xmlns:a16="http://schemas.microsoft.com/office/drawing/2014/main" id="{F389B93C-A09F-D68E-2208-16BAA5B70F5F}"/>
              </a:ext>
            </a:extLst>
          </p:cNvPr>
          <p:cNvPicPr>
            <a:picLocks noGrp="1" noChangeAspect="1"/>
          </p:cNvPicPr>
          <p:nvPr>
            <p:ph type="pic" idx="1"/>
          </p:nvPr>
        </p:nvPicPr>
        <p:blipFill rotWithShape="1">
          <a:blip r:embed="rId2"/>
          <a:stretch>
            <a:fillRect/>
          </a:stretch>
        </p:blipFill>
        <p:spPr>
          <a:xfrm>
            <a:off x="5538439" y="1257300"/>
            <a:ext cx="6340734" cy="4343400"/>
          </a:xfrm>
          <a:prstGeom prst="rect">
            <a:avLst/>
          </a:prstGeom>
        </p:spPr>
      </p:pic>
      <p:sp>
        <p:nvSpPr>
          <p:cNvPr id="29" name="Rectangle 8">
            <a:extLst>
              <a:ext uri="{FF2B5EF4-FFF2-40B4-BE49-F238E27FC236}">
                <a16:creationId xmlns:a16="http://schemas.microsoft.com/office/drawing/2014/main" id="{75983570-14B5-0F7A-2327-EA16853EA2F3}"/>
              </a:ext>
            </a:extLst>
          </p:cNvPr>
          <p:cNvSpPr>
            <a:spLocks noChangeArrowheads="1"/>
          </p:cNvSpPr>
          <p:nvPr/>
        </p:nvSpPr>
        <p:spPr bwMode="auto">
          <a:xfrm>
            <a:off x="6005305" y="5613560"/>
            <a:ext cx="5407002" cy="370379"/>
          </a:xfrm>
          <a:prstGeom prst="rect">
            <a:avLst/>
          </a:prstGeom>
          <a:solidFill>
            <a:srgbClr val="00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spcBef>
                <a:spcPct val="0"/>
              </a:spcBef>
              <a:spcAft>
                <a:spcPts val="600"/>
              </a:spcAft>
              <a:buClrTx/>
              <a:buSzTx/>
              <a:buFontTx/>
              <a:buNone/>
              <a:tabLst/>
            </a:pPr>
            <a:r>
              <a:rPr kumimoji="0" lang="en-US" altLang="en-US" sz="1150" b="1" i="0" u="none" strike="noStrike" cap="none" normalizeH="0" baseline="0" dirty="0">
                <a:ln>
                  <a:noFill/>
                </a:ln>
                <a:solidFill>
                  <a:srgbClr val="FFFFFF"/>
                </a:solidFill>
                <a:effectLst/>
                <a:latin typeface="+mn-lt"/>
              </a:rPr>
              <a:t>Figure 1.</a:t>
            </a:r>
            <a:r>
              <a:rPr kumimoji="0" lang="en-US" altLang="en-US" sz="1150" b="0" i="0" u="none" strike="noStrike" cap="none" normalizeH="0" baseline="0" dirty="0">
                <a:ln>
                  <a:noFill/>
                </a:ln>
                <a:solidFill>
                  <a:srgbClr val="FFFFFF"/>
                </a:solidFill>
                <a:effectLst/>
                <a:latin typeface="+mn-lt"/>
              </a:rPr>
              <a:t> Tableau Public start screen showing data connection options.</a:t>
            </a:r>
          </a:p>
        </p:txBody>
      </p:sp>
      <p:sp>
        <p:nvSpPr>
          <p:cNvPr id="32" name="Left Arrow 31">
            <a:extLst>
              <a:ext uri="{FF2B5EF4-FFF2-40B4-BE49-F238E27FC236}">
                <a16:creationId xmlns:a16="http://schemas.microsoft.com/office/drawing/2014/main" id="{1C7FA6C9-80C9-1BC7-696B-E8318A16A7D7}"/>
              </a:ext>
            </a:extLst>
          </p:cNvPr>
          <p:cNvSpPr/>
          <p:nvPr/>
        </p:nvSpPr>
        <p:spPr>
          <a:xfrm>
            <a:off x="6429375" y="2501409"/>
            <a:ext cx="600075" cy="27036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eft Arrow 32">
            <a:extLst>
              <a:ext uri="{FF2B5EF4-FFF2-40B4-BE49-F238E27FC236}">
                <a16:creationId xmlns:a16="http://schemas.microsoft.com/office/drawing/2014/main" id="{74BC4AB0-1330-D98E-783B-EB44D870E9AD}"/>
              </a:ext>
            </a:extLst>
          </p:cNvPr>
          <p:cNvSpPr/>
          <p:nvPr/>
        </p:nvSpPr>
        <p:spPr>
          <a:xfrm>
            <a:off x="6096000" y="2678360"/>
            <a:ext cx="600075" cy="27036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616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4" name="Rectangle 13">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80DB5DD-AE4B-F360-FBBF-B3779E9A79FF}"/>
              </a:ext>
            </a:extLst>
          </p:cNvPr>
          <p:cNvSpPr>
            <a:spLocks noGrp="1"/>
          </p:cNvSpPr>
          <p:nvPr>
            <p:ph type="title"/>
          </p:nvPr>
        </p:nvSpPr>
        <p:spPr>
          <a:xfrm>
            <a:off x="755484" y="739835"/>
            <a:ext cx="3702580" cy="1431865"/>
          </a:xfrm>
        </p:spPr>
        <p:txBody>
          <a:bodyPr vert="horz" lIns="91440" tIns="45720" rIns="91440" bIns="45720" rtlCol="0" anchor="b">
            <a:noAutofit/>
          </a:bodyPr>
          <a:lstStyle/>
          <a:p>
            <a:r>
              <a:rPr lang="en-US" b="1" kern="1200" dirty="0">
                <a:solidFill>
                  <a:srgbClr val="FFFFFF"/>
                </a:solidFill>
                <a:latin typeface="+mj-lt"/>
                <a:ea typeface="+mj-ea"/>
                <a:cs typeface="+mj-cs"/>
              </a:rPr>
              <a:t>Step 2: Understand the Tableau Workspace</a:t>
            </a:r>
            <a:endParaRPr lang="en-US" kern="1200" dirty="0">
              <a:solidFill>
                <a:srgbClr val="FFFFFF"/>
              </a:solidFill>
              <a:latin typeface="+mj-lt"/>
              <a:ea typeface="+mj-ea"/>
              <a:cs typeface="+mj-cs"/>
            </a:endParaRPr>
          </a:p>
        </p:txBody>
      </p:sp>
      <p:sp>
        <p:nvSpPr>
          <p:cNvPr id="4" name="Text Placeholder 3">
            <a:extLst>
              <a:ext uri="{FF2B5EF4-FFF2-40B4-BE49-F238E27FC236}">
                <a16:creationId xmlns:a16="http://schemas.microsoft.com/office/drawing/2014/main" id="{AC5C2862-8A6A-FADB-848F-F45858102246}"/>
              </a:ext>
            </a:extLst>
          </p:cNvPr>
          <p:cNvSpPr>
            <a:spLocks noGrp="1"/>
          </p:cNvSpPr>
          <p:nvPr>
            <p:ph type="body" sz="half" idx="2"/>
          </p:nvPr>
        </p:nvSpPr>
        <p:spPr>
          <a:xfrm>
            <a:off x="400050" y="2381162"/>
            <a:ext cx="4214813" cy="3905338"/>
          </a:xfrm>
        </p:spPr>
        <p:txBody>
          <a:bodyPr vert="horz" lIns="91440" tIns="45720" rIns="91440" bIns="45720" rtlCol="0">
            <a:normAutofit/>
          </a:bodyPr>
          <a:lstStyle/>
          <a:p>
            <a:r>
              <a:rPr lang="en-US" dirty="0">
                <a:solidFill>
                  <a:srgbClr val="FFFFFF"/>
                </a:solidFill>
              </a:rPr>
              <a:t>Step 2: Understand the Tableau Workspace</a:t>
            </a:r>
          </a:p>
          <a:p>
            <a:r>
              <a:rPr lang="en-US" dirty="0">
                <a:solidFill>
                  <a:srgbClr val="FFFFFF"/>
                </a:solidFill>
              </a:rPr>
              <a:t>Key Interface Areas:</a:t>
            </a:r>
          </a:p>
          <a:p>
            <a:pPr marL="285750" indent="-228600">
              <a:buFont typeface="Arial" panose="020B0604020202020204" pitchFamily="34" charset="0"/>
              <a:buChar char="•"/>
            </a:pPr>
            <a:r>
              <a:rPr lang="en-US" b="1" dirty="0">
                <a:solidFill>
                  <a:srgbClr val="FFFFFF"/>
                </a:solidFill>
              </a:rPr>
              <a:t>Data Pane</a:t>
            </a:r>
            <a:r>
              <a:rPr lang="en-US" dirty="0">
                <a:solidFill>
                  <a:srgbClr val="FFFFFF"/>
                </a:solidFill>
              </a:rPr>
              <a:t>: Lists available dimensions and measures</a:t>
            </a:r>
          </a:p>
          <a:p>
            <a:pPr marL="285750" indent="-228600">
              <a:buFont typeface="Arial" panose="020B0604020202020204" pitchFamily="34" charset="0"/>
              <a:buChar char="•"/>
            </a:pPr>
            <a:r>
              <a:rPr lang="en-US" b="1" dirty="0">
                <a:solidFill>
                  <a:srgbClr val="FFFFFF"/>
                </a:solidFill>
              </a:rPr>
              <a:t>Rows and Columns Shelves</a:t>
            </a:r>
            <a:r>
              <a:rPr lang="en-US" dirty="0">
                <a:solidFill>
                  <a:srgbClr val="FFFFFF"/>
                </a:solidFill>
              </a:rPr>
              <a:t>: Control chart structure</a:t>
            </a:r>
          </a:p>
          <a:p>
            <a:pPr marL="285750" indent="-228600">
              <a:buFont typeface="Arial" panose="020B0604020202020204" pitchFamily="34" charset="0"/>
              <a:buChar char="•"/>
            </a:pPr>
            <a:r>
              <a:rPr lang="en-US" b="1" dirty="0">
                <a:solidFill>
                  <a:srgbClr val="FFFFFF"/>
                </a:solidFill>
              </a:rPr>
              <a:t>Marks Card</a:t>
            </a:r>
            <a:r>
              <a:rPr lang="en-US" dirty="0">
                <a:solidFill>
                  <a:srgbClr val="FFFFFF"/>
                </a:solidFill>
              </a:rPr>
              <a:t>: Adjust color, size, labels, and tooltips</a:t>
            </a:r>
          </a:p>
          <a:p>
            <a:pPr marL="285750" indent="-228600">
              <a:buFont typeface="Arial" panose="020B0604020202020204" pitchFamily="34" charset="0"/>
              <a:buChar char="•"/>
            </a:pPr>
            <a:r>
              <a:rPr lang="en-US" b="1" dirty="0">
                <a:solidFill>
                  <a:srgbClr val="FFFFFF"/>
                </a:solidFill>
              </a:rPr>
              <a:t>Filters Shelf</a:t>
            </a:r>
            <a:r>
              <a:rPr lang="en-US" dirty="0">
                <a:solidFill>
                  <a:srgbClr val="FFFFFF"/>
                </a:solidFill>
              </a:rPr>
              <a:t>: Limit the data displayed</a:t>
            </a:r>
          </a:p>
          <a:p>
            <a:pPr marL="285750" indent="-228600">
              <a:buFont typeface="Arial" panose="020B0604020202020204" pitchFamily="34" charset="0"/>
              <a:buChar char="•"/>
            </a:pPr>
            <a:r>
              <a:rPr lang="en-US" b="1" dirty="0">
                <a:solidFill>
                  <a:srgbClr val="FFFFFF"/>
                </a:solidFill>
              </a:rPr>
              <a:t>Show Me Panel</a:t>
            </a:r>
            <a:r>
              <a:rPr lang="en-US" dirty="0">
                <a:solidFill>
                  <a:srgbClr val="FFFFFF"/>
                </a:solidFill>
              </a:rPr>
              <a:t>: Suggests chart types</a:t>
            </a:r>
          </a:p>
          <a:p>
            <a:r>
              <a:rPr lang="en-US" i="1" dirty="0">
                <a:solidFill>
                  <a:srgbClr val="FFFFFF"/>
                </a:solidFill>
              </a:rPr>
              <a:t>Note</a:t>
            </a:r>
            <a:r>
              <a:rPr lang="en-US" dirty="0">
                <a:solidFill>
                  <a:srgbClr val="FFFFFF"/>
                </a:solidFill>
              </a:rPr>
              <a:t>: Understanding where tools are located will make chart creation easier in later steps.</a:t>
            </a:r>
          </a:p>
        </p:txBody>
      </p:sp>
      <p:pic>
        <p:nvPicPr>
          <p:cNvPr id="12" name="Picture Placeholder 11" descr="A screenshot of a computer&#10;&#10;AI-generated content may be incorrect.">
            <a:extLst>
              <a:ext uri="{FF2B5EF4-FFF2-40B4-BE49-F238E27FC236}">
                <a16:creationId xmlns:a16="http://schemas.microsoft.com/office/drawing/2014/main" id="{33DF0B9A-4EA9-A661-0B43-26472DC5E626}"/>
              </a:ext>
            </a:extLst>
          </p:cNvPr>
          <p:cNvPicPr>
            <a:picLocks noGrp="1" noChangeAspect="1"/>
          </p:cNvPicPr>
          <p:nvPr>
            <p:ph type="pic" idx="1"/>
          </p:nvPr>
        </p:nvPicPr>
        <p:blipFill rotWithShape="1">
          <a:blip r:embed="rId2"/>
          <a:srcRect/>
          <a:stretch>
            <a:fillRect/>
          </a:stretch>
        </p:blipFill>
        <p:spPr>
          <a:xfrm>
            <a:off x="5381469" y="1546180"/>
            <a:ext cx="6634802" cy="4314870"/>
          </a:xfrm>
        </p:spPr>
      </p:pic>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92BBCB47-AEA4-90F2-43BF-288BA25C019A}"/>
                  </a:ext>
                </a:extLst>
              </p14:cNvPr>
              <p14:cNvContentPartPr/>
              <p14:nvPr/>
            </p14:nvContentPartPr>
            <p14:xfrm>
              <a:off x="5988283" y="2381162"/>
              <a:ext cx="148320" cy="36000"/>
            </p14:xfrm>
          </p:contentPart>
        </mc:Choice>
        <mc:Fallback xmlns="">
          <p:pic>
            <p:nvPicPr>
              <p:cNvPr id="20" name="Ink 19">
                <a:extLst>
                  <a:ext uri="{FF2B5EF4-FFF2-40B4-BE49-F238E27FC236}">
                    <a16:creationId xmlns:a16="http://schemas.microsoft.com/office/drawing/2014/main" id="{92BBCB47-AEA4-90F2-43BF-288BA25C019A}"/>
                  </a:ext>
                </a:extLst>
              </p:cNvPr>
              <p:cNvPicPr/>
              <p:nvPr/>
            </p:nvPicPr>
            <p:blipFill>
              <a:blip r:embed="rId4"/>
              <a:stretch>
                <a:fillRect/>
              </a:stretch>
            </p:blipFill>
            <p:spPr>
              <a:xfrm>
                <a:off x="5979643" y="2372522"/>
                <a:ext cx="165960" cy="53640"/>
              </a:xfrm>
              <a:prstGeom prst="rect">
                <a:avLst/>
              </a:prstGeom>
            </p:spPr>
          </p:pic>
        </mc:Fallback>
      </mc:AlternateContent>
      <p:sp>
        <p:nvSpPr>
          <p:cNvPr id="27" name="Trapezoid 26">
            <a:extLst>
              <a:ext uri="{FF2B5EF4-FFF2-40B4-BE49-F238E27FC236}">
                <a16:creationId xmlns:a16="http://schemas.microsoft.com/office/drawing/2014/main" id="{2F9152B7-D752-4DB3-BA2E-6C6FB58D62DB}"/>
              </a:ext>
            </a:extLst>
          </p:cNvPr>
          <p:cNvSpPr/>
          <p:nvPr/>
        </p:nvSpPr>
        <p:spPr>
          <a:xfrm rot="5400000">
            <a:off x="4606869" y="3142284"/>
            <a:ext cx="2502977" cy="821410"/>
          </a:xfrm>
          <a:prstGeom prst="trapezoid">
            <a:avLst>
              <a:gd name="adj" fmla="val 227"/>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0000"/>
              </a:solidFill>
            </a:endParaRPr>
          </a:p>
        </p:txBody>
      </p:sp>
      <p:sp>
        <p:nvSpPr>
          <p:cNvPr id="24" name="TextBox 23">
            <a:extLst>
              <a:ext uri="{FF2B5EF4-FFF2-40B4-BE49-F238E27FC236}">
                <a16:creationId xmlns:a16="http://schemas.microsoft.com/office/drawing/2014/main" id="{4FD6D6BD-2E02-33C1-73B9-C2F106832F92}"/>
              </a:ext>
            </a:extLst>
          </p:cNvPr>
          <p:cNvSpPr txBox="1"/>
          <p:nvPr/>
        </p:nvSpPr>
        <p:spPr>
          <a:xfrm>
            <a:off x="5447651" y="4804478"/>
            <a:ext cx="821411" cy="200055"/>
          </a:xfrm>
          <a:prstGeom prst="rect">
            <a:avLst/>
          </a:prstGeom>
          <a:noFill/>
        </p:spPr>
        <p:txBody>
          <a:bodyPr wrap="square" rtlCol="0">
            <a:spAutoFit/>
          </a:bodyPr>
          <a:lstStyle/>
          <a:p>
            <a:pPr algn="ctr"/>
            <a:r>
              <a:rPr lang="en-US" sz="700" b="1" dirty="0"/>
              <a:t>DATA PANE</a:t>
            </a:r>
          </a:p>
        </p:txBody>
      </p:sp>
      <p:sp>
        <p:nvSpPr>
          <p:cNvPr id="28" name="Rectangle 27">
            <a:extLst>
              <a:ext uri="{FF2B5EF4-FFF2-40B4-BE49-F238E27FC236}">
                <a16:creationId xmlns:a16="http://schemas.microsoft.com/office/drawing/2014/main" id="{39ECCD6E-4383-4F80-89E8-34B3705889CD}"/>
              </a:ext>
            </a:extLst>
          </p:cNvPr>
          <p:cNvSpPr/>
          <p:nvPr/>
        </p:nvSpPr>
        <p:spPr>
          <a:xfrm>
            <a:off x="6350400" y="2553840"/>
            <a:ext cx="693580" cy="979774"/>
          </a:xfrm>
          <a:prstGeom prst="rect">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0000"/>
              </a:solidFill>
            </a:endParaRPr>
          </a:p>
        </p:txBody>
      </p:sp>
      <p:sp>
        <p:nvSpPr>
          <p:cNvPr id="26" name="TextBox 25">
            <a:extLst>
              <a:ext uri="{FF2B5EF4-FFF2-40B4-BE49-F238E27FC236}">
                <a16:creationId xmlns:a16="http://schemas.microsoft.com/office/drawing/2014/main" id="{445037E0-2DB3-6A34-36D5-4A71932993C8}"/>
              </a:ext>
            </a:extLst>
          </p:cNvPr>
          <p:cNvSpPr txBox="1"/>
          <p:nvPr/>
        </p:nvSpPr>
        <p:spPr>
          <a:xfrm>
            <a:off x="6350400" y="3533614"/>
            <a:ext cx="693580" cy="184666"/>
          </a:xfrm>
          <a:prstGeom prst="rect">
            <a:avLst/>
          </a:prstGeom>
          <a:noFill/>
        </p:spPr>
        <p:txBody>
          <a:bodyPr wrap="square" rtlCol="0">
            <a:spAutoFit/>
          </a:bodyPr>
          <a:lstStyle/>
          <a:p>
            <a:pPr algn="ctr"/>
            <a:r>
              <a:rPr lang="en-US" sz="600" b="1" dirty="0"/>
              <a:t>MARKS CARD</a:t>
            </a:r>
          </a:p>
        </p:txBody>
      </p:sp>
      <p:sp>
        <p:nvSpPr>
          <p:cNvPr id="30" name="Rectángulo 29">
            <a:extLst>
              <a:ext uri="{FF2B5EF4-FFF2-40B4-BE49-F238E27FC236}">
                <a16:creationId xmlns:a16="http://schemas.microsoft.com/office/drawing/2014/main" id="{ED82DCDC-5796-48F9-B7F6-58F8415E8AC5}"/>
              </a:ext>
            </a:extLst>
          </p:cNvPr>
          <p:cNvSpPr/>
          <p:nvPr/>
        </p:nvSpPr>
        <p:spPr>
          <a:xfrm>
            <a:off x="10866600" y="1695240"/>
            <a:ext cx="1097280" cy="3474720"/>
          </a:xfrm>
          <a:prstGeom prst="rect">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31" name="TextBox 30">
            <a:extLst>
              <a:ext uri="{FF2B5EF4-FFF2-40B4-BE49-F238E27FC236}">
                <a16:creationId xmlns:a16="http://schemas.microsoft.com/office/drawing/2014/main" id="{39EA5E85-29A3-F893-E826-033D0711850C}"/>
              </a:ext>
            </a:extLst>
          </p:cNvPr>
          <p:cNvSpPr txBox="1"/>
          <p:nvPr/>
        </p:nvSpPr>
        <p:spPr>
          <a:xfrm>
            <a:off x="10866600" y="5169960"/>
            <a:ext cx="1097279" cy="200055"/>
          </a:xfrm>
          <a:prstGeom prst="rect">
            <a:avLst/>
          </a:prstGeom>
          <a:noFill/>
        </p:spPr>
        <p:txBody>
          <a:bodyPr wrap="square" rtlCol="0">
            <a:spAutoFit/>
          </a:bodyPr>
          <a:lstStyle/>
          <a:p>
            <a:pPr algn="ctr"/>
            <a:r>
              <a:rPr lang="en-US" sz="700" b="1" dirty="0"/>
              <a:t>SHOW ME PANEL</a:t>
            </a:r>
          </a:p>
        </p:txBody>
      </p:sp>
      <p:sp>
        <p:nvSpPr>
          <p:cNvPr id="33" name="TextBox 32">
            <a:extLst>
              <a:ext uri="{FF2B5EF4-FFF2-40B4-BE49-F238E27FC236}">
                <a16:creationId xmlns:a16="http://schemas.microsoft.com/office/drawing/2014/main" id="{7AD7AF6B-43F2-8E7D-9A30-701EE70C6FF5}"/>
              </a:ext>
            </a:extLst>
          </p:cNvPr>
          <p:cNvSpPr txBox="1"/>
          <p:nvPr/>
        </p:nvSpPr>
        <p:spPr>
          <a:xfrm>
            <a:off x="5373165" y="5861050"/>
            <a:ext cx="6590714" cy="246221"/>
          </a:xfrm>
          <a:prstGeom prst="rect">
            <a:avLst/>
          </a:prstGeom>
          <a:noFill/>
        </p:spPr>
        <p:txBody>
          <a:bodyPr wrap="square" rtlCol="0">
            <a:spAutoFit/>
          </a:bodyPr>
          <a:lstStyle/>
          <a:p>
            <a:pPr algn="ctr"/>
            <a:r>
              <a:rPr lang="en-US" sz="1000" b="1" dirty="0"/>
              <a:t>Figure 2. </a:t>
            </a:r>
            <a:r>
              <a:rPr lang="en-US" sz="1000" dirty="0"/>
              <a:t>Tableau worksheet interface highlighting key workspace components</a:t>
            </a:r>
            <a:endParaRPr lang="en-US" sz="1000" b="1" dirty="0"/>
          </a:p>
        </p:txBody>
      </p:sp>
    </p:spTree>
    <p:extLst>
      <p:ext uri="{BB962C8B-B14F-4D97-AF65-F5344CB8AC3E}">
        <p14:creationId xmlns:p14="http://schemas.microsoft.com/office/powerpoint/2010/main" val="46527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49737E-7C23-277B-82CF-66B27C5483F0}"/>
              </a:ext>
            </a:extLst>
          </p:cNvPr>
          <p:cNvSpPr>
            <a:spLocks noGrp="1"/>
          </p:cNvSpPr>
          <p:nvPr>
            <p:ph type="title"/>
          </p:nvPr>
        </p:nvSpPr>
        <p:spPr>
          <a:xfrm>
            <a:off x="755484" y="739835"/>
            <a:ext cx="3702580" cy="1497565"/>
          </a:xfrm>
        </p:spPr>
        <p:txBody>
          <a:bodyPr vert="horz" lIns="91440" tIns="45720" rIns="91440" bIns="45720" rtlCol="0" anchor="b">
            <a:normAutofit/>
          </a:bodyPr>
          <a:lstStyle/>
          <a:p>
            <a:r>
              <a:rPr lang="en-US" b="1" kern="1200" dirty="0">
                <a:solidFill>
                  <a:srgbClr val="FFFFFF"/>
                </a:solidFill>
                <a:latin typeface="+mj-lt"/>
                <a:ea typeface="+mj-ea"/>
                <a:cs typeface="+mj-cs"/>
              </a:rPr>
              <a:t>Step 3: Create Your First Chart (Worksheet)</a:t>
            </a:r>
          </a:p>
        </p:txBody>
      </p:sp>
      <p:sp>
        <p:nvSpPr>
          <p:cNvPr id="4" name="Text Placeholder 3">
            <a:extLst>
              <a:ext uri="{FF2B5EF4-FFF2-40B4-BE49-F238E27FC236}">
                <a16:creationId xmlns:a16="http://schemas.microsoft.com/office/drawing/2014/main" id="{A148AD90-FBF3-78A2-173A-AD4219D2E2E3}"/>
              </a:ext>
            </a:extLst>
          </p:cNvPr>
          <p:cNvSpPr>
            <a:spLocks noGrp="1"/>
          </p:cNvSpPr>
          <p:nvPr>
            <p:ph type="body" sz="half" idx="2"/>
          </p:nvPr>
        </p:nvSpPr>
        <p:spPr>
          <a:xfrm>
            <a:off x="755484" y="2459116"/>
            <a:ext cx="3702579" cy="3524823"/>
          </a:xfrm>
        </p:spPr>
        <p:txBody>
          <a:bodyPr vert="horz" lIns="91440" tIns="45720" rIns="91440" bIns="45720" rtlCol="0">
            <a:normAutofit/>
          </a:bodyPr>
          <a:lstStyle/>
          <a:p>
            <a:r>
              <a:rPr lang="en-US" sz="1700" dirty="0">
                <a:solidFill>
                  <a:srgbClr val="FFFFFF"/>
                </a:solidFill>
              </a:rPr>
              <a:t>Step 3: Create a Basic Chart</a:t>
            </a:r>
          </a:p>
          <a:p>
            <a:pPr marL="342900" indent="-228600">
              <a:buFont typeface="Arial" panose="020B0604020202020204" pitchFamily="34" charset="0"/>
              <a:buChar char="•"/>
            </a:pPr>
            <a:r>
              <a:rPr lang="en-US" sz="1700" dirty="0">
                <a:solidFill>
                  <a:srgbClr val="FFFFFF"/>
                </a:solidFill>
              </a:rPr>
              <a:t>Drag a dimension (e.g., </a:t>
            </a:r>
            <a:r>
              <a:rPr lang="en-US" sz="1700" b="1" dirty="0">
                <a:solidFill>
                  <a:srgbClr val="FFFFFF"/>
                </a:solidFill>
              </a:rPr>
              <a:t>Category</a:t>
            </a:r>
            <a:r>
              <a:rPr lang="en-US" sz="1700" dirty="0">
                <a:solidFill>
                  <a:srgbClr val="FFFFFF"/>
                </a:solidFill>
              </a:rPr>
              <a:t>) to Columns</a:t>
            </a:r>
          </a:p>
          <a:p>
            <a:pPr marL="342900" indent="-228600">
              <a:buFont typeface="Arial" panose="020B0604020202020204" pitchFamily="34" charset="0"/>
              <a:buChar char="•"/>
            </a:pPr>
            <a:r>
              <a:rPr lang="en-US" sz="1700" dirty="0">
                <a:solidFill>
                  <a:srgbClr val="FFFFFF"/>
                </a:solidFill>
              </a:rPr>
              <a:t>Drag a measure (e.g., </a:t>
            </a:r>
            <a:r>
              <a:rPr lang="en-US" sz="1700" b="1" dirty="0">
                <a:solidFill>
                  <a:srgbClr val="FFFFFF"/>
                </a:solidFill>
              </a:rPr>
              <a:t>Sales</a:t>
            </a:r>
            <a:r>
              <a:rPr lang="en-US" sz="1700" dirty="0">
                <a:solidFill>
                  <a:srgbClr val="FFFFFF"/>
                </a:solidFill>
              </a:rPr>
              <a:t>) to Rows</a:t>
            </a:r>
          </a:p>
          <a:p>
            <a:pPr marL="342900" indent="-228600">
              <a:buFont typeface="Arial" panose="020B0604020202020204" pitchFamily="34" charset="0"/>
              <a:buChar char="•"/>
            </a:pPr>
            <a:r>
              <a:rPr lang="en-US" sz="1700" dirty="0">
                <a:solidFill>
                  <a:srgbClr val="FFFFFF"/>
                </a:solidFill>
              </a:rPr>
              <a:t>Use the Show Me panel to select a chart type</a:t>
            </a:r>
          </a:p>
          <a:p>
            <a:pPr marL="342900" indent="-228600">
              <a:buFont typeface="Arial" panose="020B0604020202020204" pitchFamily="34" charset="0"/>
              <a:buChar char="•"/>
            </a:pPr>
            <a:r>
              <a:rPr lang="en-US" sz="1700" dirty="0">
                <a:solidFill>
                  <a:srgbClr val="FFFFFF"/>
                </a:solidFill>
              </a:rPr>
              <a:t>Use the Marks card to refine colors, labels, and tooltips</a:t>
            </a:r>
          </a:p>
          <a:p>
            <a:r>
              <a:rPr lang="en-US" sz="1700" i="1" dirty="0">
                <a:solidFill>
                  <a:srgbClr val="FFFFFF"/>
                </a:solidFill>
              </a:rPr>
              <a:t>Note</a:t>
            </a:r>
            <a:r>
              <a:rPr lang="en-US" sz="1700" dirty="0">
                <a:solidFill>
                  <a:srgbClr val="FFFFFF"/>
                </a:solidFill>
              </a:rPr>
              <a:t>: Start with simple charts before adding interactivity.</a:t>
            </a:r>
          </a:p>
        </p:txBody>
      </p:sp>
      <p:pic>
        <p:nvPicPr>
          <p:cNvPr id="6" name="Picture Placeholder 5" descr="A screenshot of a computer&#10;&#10;AI-generated content may be incorrect.">
            <a:extLst>
              <a:ext uri="{FF2B5EF4-FFF2-40B4-BE49-F238E27FC236}">
                <a16:creationId xmlns:a16="http://schemas.microsoft.com/office/drawing/2014/main" id="{5DEC7989-8C83-6624-6502-7B7B85370690}"/>
              </a:ext>
            </a:extLst>
          </p:cNvPr>
          <p:cNvPicPr>
            <a:picLocks noGrp="1" noChangeAspect="1"/>
          </p:cNvPicPr>
          <p:nvPr>
            <p:ph type="pic" idx="1"/>
          </p:nvPr>
        </p:nvPicPr>
        <p:blipFill rotWithShape="1">
          <a:blip r:embed="rId2"/>
          <a:stretch>
            <a:fillRect/>
          </a:stretch>
        </p:blipFill>
        <p:spPr>
          <a:xfrm>
            <a:off x="5630779" y="1297468"/>
            <a:ext cx="6112042" cy="4232586"/>
          </a:xfrm>
          <a:prstGeom prst="rect">
            <a:avLst/>
          </a:prstGeom>
        </p:spPr>
      </p:pic>
      <p:sp>
        <p:nvSpPr>
          <p:cNvPr id="26" name="Rectangle 25">
            <a:extLst>
              <a:ext uri="{FF2B5EF4-FFF2-40B4-BE49-F238E27FC236}">
                <a16:creationId xmlns:a16="http://schemas.microsoft.com/office/drawing/2014/main" id="{17B5E26A-0810-4966-8BE3-BDF7BBD9FBD6}"/>
              </a:ext>
            </a:extLst>
          </p:cNvPr>
          <p:cNvSpPr/>
          <p:nvPr/>
        </p:nvSpPr>
        <p:spPr>
          <a:xfrm>
            <a:off x="5655960" y="2237400"/>
            <a:ext cx="731520" cy="1097280"/>
          </a:xfrm>
          <a:prstGeom prst="rect">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0000"/>
              </a:solidFill>
            </a:endParaRPr>
          </a:p>
        </p:txBody>
      </p:sp>
      <p:sp>
        <p:nvSpPr>
          <p:cNvPr id="25" name="Rectángulo 24">
            <a:extLst>
              <a:ext uri="{FF2B5EF4-FFF2-40B4-BE49-F238E27FC236}">
                <a16:creationId xmlns:a16="http://schemas.microsoft.com/office/drawing/2014/main" id="{73E4EC90-F5BE-46D5-8E21-0EAB57323CDA}"/>
              </a:ext>
            </a:extLst>
          </p:cNvPr>
          <p:cNvSpPr/>
          <p:nvPr/>
        </p:nvSpPr>
        <p:spPr>
          <a:xfrm>
            <a:off x="6428160" y="1472040"/>
            <a:ext cx="1645920" cy="365760"/>
          </a:xfrm>
          <a:prstGeom prst="rect">
            <a:avLst/>
          </a:prstGeom>
          <a:no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3485694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487</TotalTime>
  <Words>936</Words>
  <Application>Microsoft Macintosh PowerPoint</Application>
  <PresentationFormat>Widescreen</PresentationFormat>
  <Paragraphs>142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-webkit-standard</vt:lpstr>
      <vt:lpstr>Aptos</vt:lpstr>
      <vt:lpstr>Aptos Display</vt:lpstr>
      <vt:lpstr>Arial</vt:lpstr>
      <vt:lpstr>Calibri</vt:lpstr>
      <vt:lpstr>Office Theme</vt:lpstr>
      <vt:lpstr>PowerPoint Presentation</vt:lpstr>
      <vt:lpstr>Purpose &amp; Learning Objectives</vt:lpstr>
      <vt:lpstr>Audience &amp; Prerequisites</vt:lpstr>
      <vt:lpstr>Tools &amp; Materials Needed </vt:lpstr>
      <vt:lpstr>Warnings &amp; Important Notes </vt:lpstr>
      <vt:lpstr>Dashboard Creation Workflow</vt:lpstr>
      <vt:lpstr>Step 1: Open Tableau Public and Connect to Data</vt:lpstr>
      <vt:lpstr>Step 2: Understand the Tableau Workspace</vt:lpstr>
      <vt:lpstr>Step 3: Create Your First Chart (Worksheet)</vt:lpstr>
      <vt:lpstr>Step 4: Add Filters and Interactivity</vt:lpstr>
      <vt:lpstr>Step 5: Build the Dashboard</vt:lpstr>
      <vt:lpstr>Step 6: Add Dashboard Actions</vt:lpstr>
      <vt:lpstr>PowerPoint Presentation</vt:lpstr>
      <vt:lpstr>Step 7: Publish to Tableau Public</vt:lpstr>
      <vt:lpstr>Troubleshooting Common Issues</vt:lpstr>
      <vt:lpstr>Glossary of Key Tableau Terms</vt:lpstr>
      <vt:lpstr>You’re Ready to Build Interactive Dashboards!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Jain, Moulik</dc:creator>
  <cp:lastModifiedBy>Jain, Moulik</cp:lastModifiedBy>
  <cp:revision>3</cp:revision>
  <dcterms:created xsi:type="dcterms:W3CDTF">2025-12-15T17:36:34Z</dcterms:created>
  <dcterms:modified xsi:type="dcterms:W3CDTF">2026-01-30T01:56:56Z</dcterms:modified>
</cp:coreProperties>
</file>